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1018"/>
    <a:srgbClr val="2A232B"/>
    <a:srgbClr val="3B64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54" autoAdjust="0"/>
    <p:restoredTop sz="85803" autoAdjust="0"/>
  </p:normalViewPr>
  <p:slideViewPr>
    <p:cSldViewPr snapToGrid="0">
      <p:cViewPr varScale="1">
        <p:scale>
          <a:sx n="63" d="100"/>
          <a:sy n="63" d="100"/>
        </p:scale>
        <p:origin x="14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409DCF-02C4-41BF-9EEE-83652963BA23}" type="datetimeFigureOut">
              <a:rPr lang="en-US" smtClean="0"/>
              <a:t>02-Mar-23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0BDFA-C00F-4D2F-BBD5-EA3A4B54D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17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0BDFA-C00F-4D2F-BBD5-EA3A4B54DD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758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0" dirty="0">
              <a:solidFill>
                <a:srgbClr val="1D1C1D"/>
              </a:solidFill>
              <a:effectLst/>
              <a:latin typeface="Slack-Lato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0BDFA-C00F-4D2F-BBD5-EA3A4B54DDC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0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0" dirty="0">
              <a:solidFill>
                <a:srgbClr val="1D1C1D"/>
              </a:solidFill>
              <a:effectLst/>
              <a:latin typeface="Slack-Lato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0BDFA-C00F-4D2F-BBD5-EA3A4B54DDC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85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0BDFA-C00F-4D2F-BBD5-EA3A4B54DD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0" dirty="0">
              <a:solidFill>
                <a:srgbClr val="1D1C1D"/>
              </a:solidFill>
              <a:effectLst/>
              <a:latin typeface="Slack-Lato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0BDFA-C00F-4D2F-BBD5-EA3A4B54DD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044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0" dirty="0">
              <a:solidFill>
                <a:srgbClr val="1D1C1D"/>
              </a:solidFill>
              <a:effectLst/>
              <a:latin typeface="Slack-Lato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0BDFA-C00F-4D2F-BBD5-EA3A4B54DDC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310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0" dirty="0">
              <a:solidFill>
                <a:srgbClr val="1D1C1D"/>
              </a:solidFill>
              <a:effectLst/>
              <a:latin typeface="Slack-Lato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0BDFA-C00F-4D2F-BBD5-EA3A4B54DD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302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0" dirty="0">
              <a:solidFill>
                <a:srgbClr val="1D1C1D"/>
              </a:solidFill>
              <a:effectLst/>
              <a:latin typeface="Slack-Lato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0BDFA-C00F-4D2F-BBD5-EA3A4B54DD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7569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0" dirty="0">
              <a:solidFill>
                <a:srgbClr val="1D1C1D"/>
              </a:solidFill>
              <a:effectLst/>
              <a:latin typeface="Slack-Lato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0BDFA-C00F-4D2F-BBD5-EA3A4B54DD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543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0" dirty="0">
              <a:solidFill>
                <a:srgbClr val="1D1C1D"/>
              </a:solidFill>
              <a:effectLst/>
              <a:latin typeface="Slack-Lato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0BDFA-C00F-4D2F-BBD5-EA3A4B54DDC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8927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0" dirty="0">
              <a:solidFill>
                <a:srgbClr val="1D1C1D"/>
              </a:solidFill>
              <a:effectLst/>
              <a:latin typeface="Slack-Lato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0BDFA-C00F-4D2F-BBD5-EA3A4B54DD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44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1877C-6970-E5A2-1B78-105DBA655D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0A394F-6BD6-D0AF-CFBF-04AE89B8B6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DF7AA-88B0-E9A4-F601-F9385D663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61C7-B5DA-46D8-8903-EBBC69F6DBCE}" type="datetimeFigureOut">
              <a:rPr lang="en-US" smtClean="0"/>
              <a:t>02-Mar-23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9D8B5-22E7-9DB8-1200-106AC8295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5C0E0-F6ED-D677-3E5C-87127260A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9D43-4923-4E98-86F9-41DF366A7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03854-701C-EB1E-03E6-73EDA5CF6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F354A-9CF4-EE49-7669-CEEA80F37D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5093C-F45E-DFE8-13CF-38BFED30E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61C7-B5DA-46D8-8903-EBBC69F6DBCE}" type="datetimeFigureOut">
              <a:rPr lang="en-US" smtClean="0"/>
              <a:t>02-Mar-23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02D52-7F7D-AE0A-B4DD-ACF6A4A0B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179881-F4A6-D48D-48A7-AF9488C20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9D43-4923-4E98-86F9-41DF366A7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87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621FCD-33C1-4D76-C4FD-78BDDAC75C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C6DC80-36E7-8B8C-3AD9-049B949D97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E7AE2-0926-ABC2-910F-DDF160382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61C7-B5DA-46D8-8903-EBBC69F6DBCE}" type="datetimeFigureOut">
              <a:rPr lang="en-US" smtClean="0"/>
              <a:t>02-Mar-23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33703-9C8E-71CB-491E-DA421BAA7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00114-CB22-7020-1F5C-F366DB5EF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9D43-4923-4E98-86F9-41DF366A7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8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C197E-5867-51A9-62B0-308793903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8C72D-1E61-248E-DF13-6A3123AD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FA3B8-B202-CA1E-E06F-304D5D0F2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61C7-B5DA-46D8-8903-EBBC69F6DBCE}" type="datetimeFigureOut">
              <a:rPr lang="en-US" smtClean="0"/>
              <a:t>02-Mar-23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76F59-BFE8-D79A-FE71-F51926E58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3CA7A-A4E0-BEFF-D4C4-AE5CEE267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9D43-4923-4E98-86F9-41DF366A7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949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FB94B-A551-F9A2-C6A9-80D2BD104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354799-4A4A-F2F9-88FA-AE129EE63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A99E6-0C40-31C1-0148-67259F797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61C7-B5DA-46D8-8903-EBBC69F6DBCE}" type="datetimeFigureOut">
              <a:rPr lang="en-US" smtClean="0"/>
              <a:t>02-Mar-23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CE402-ACFE-B6A5-419D-B24A53D72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6B00A-2F2B-EADA-2386-9279E6578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9D43-4923-4E98-86F9-41DF366A7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690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8DF53-6709-72B8-9407-AF4B00E5F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83741-3445-BDF2-EAE4-59FE5FB5B4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98F2DE-F25E-E265-F679-EB0FCDABC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36D4A4-959F-A137-F60B-6B751BAA6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61C7-B5DA-46D8-8903-EBBC69F6DBCE}" type="datetimeFigureOut">
              <a:rPr lang="en-US" smtClean="0"/>
              <a:t>02-Mar-23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88E197-BADC-D14F-1063-395567E1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12F6F5-7AE0-EEE3-878C-0D4E13105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9D43-4923-4E98-86F9-41DF366A7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33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37EED-9276-6509-664A-13DFC6036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14799-F73B-B2A0-E636-78DCB476A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A73378-3AC5-A36E-5F08-1AAE5A29C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9E3FCB-F784-5400-DCE8-9DB1EC3FAE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E7A1BF-3A00-94FD-9445-E5E5CE46A0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9D8343-4E16-F354-5B6F-6E5518876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61C7-B5DA-46D8-8903-EBBC69F6DBCE}" type="datetimeFigureOut">
              <a:rPr lang="en-US" smtClean="0"/>
              <a:t>02-Mar-23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5727FB-975B-04EA-6A95-29314B0DA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7817EF-2F9E-F18C-3D4A-97CADC873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9D43-4923-4E98-86F9-41DF366A7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010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617C5-159B-6305-8848-9698A2297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F90023-89E3-9178-6465-CA10C7650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61C7-B5DA-46D8-8903-EBBC69F6DBCE}" type="datetimeFigureOut">
              <a:rPr lang="en-US" smtClean="0"/>
              <a:t>02-Mar-23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9D9D4B-EAB2-4177-0A72-B43052179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819CA9-32EF-32A6-559A-B8611D097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9D43-4923-4E98-86F9-41DF366A7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2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0A6895-F674-B005-D654-CCBDB6F31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61C7-B5DA-46D8-8903-EBBC69F6DBCE}" type="datetimeFigureOut">
              <a:rPr lang="en-US" smtClean="0"/>
              <a:t>02-Mar-23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D7C8E6-32C0-A28B-2015-97B135C81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17C643-49A2-564C-FF90-B316B6E5B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9D43-4923-4E98-86F9-41DF366A7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784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6D635-1953-8F1C-8C69-A74873D41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49ACD-9F93-BB6D-B558-0D5C53A1E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AD08F7-DAF1-B817-CEF6-D41C5226D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408856-FDD0-47C4-73E0-A899D9FD7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61C7-B5DA-46D8-8903-EBBC69F6DBCE}" type="datetimeFigureOut">
              <a:rPr lang="en-US" smtClean="0"/>
              <a:t>02-Mar-23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3625CD-E7B4-A2F0-0852-866C13014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3A623A-AE15-9B44-2AA0-DE4CD19FD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9D43-4923-4E98-86F9-41DF366A7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614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D9740-A134-1D46-7989-C03DDCE2C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C7E075-7170-B19F-7450-A8D41F4C45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A7437D-7C6B-6A79-7F7F-F219E15435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2AEF0A-CD25-CEF2-3BB0-21D29D78E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61C7-B5DA-46D8-8903-EBBC69F6DBCE}" type="datetimeFigureOut">
              <a:rPr lang="en-US" smtClean="0"/>
              <a:t>02-Mar-23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55B1C9-2962-C2AA-A490-07C5EC727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6C18F-726F-CFE9-FBB7-B9862570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C9D43-4923-4E98-86F9-41DF366A7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78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1836A8-19F1-A0DB-05A9-5633F7CD1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23947C-3FD4-6A05-8CDA-BB8CFFC53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E9D7B-44A7-5A76-08E2-E3BE42A8E8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C61C7-B5DA-46D8-8903-EBBC69F6DBCE}" type="datetimeFigureOut">
              <a:rPr lang="en-US" smtClean="0"/>
              <a:t>02-Mar-23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00BD7-79B5-9BDE-0482-657965AC99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E903EA-6A66-0FF0-4545-F3D0D2EB5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C9D43-4923-4E98-86F9-41DF366A7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539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7C12F94-D26D-6CDC-4F2A-23E722B23FC5}"/>
              </a:ext>
            </a:extLst>
          </p:cNvPr>
          <p:cNvSpPr/>
          <p:nvPr/>
        </p:nvSpPr>
        <p:spPr>
          <a:xfrm>
            <a:off x="1244582" y="2454095"/>
            <a:ext cx="24817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3600" b="1" dirty="0">
                <a:latin typeface="Candara" panose="020E0502030303020204" pitchFamily="34" charset="0"/>
                <a:cs typeface="Arial" panose="020B0604020202020204" pitchFamily="34" charset="0"/>
              </a:rPr>
              <a:t>S</a:t>
            </a:r>
            <a:r>
              <a:rPr lang="en-US" sz="3600" b="1" dirty="0">
                <a:latin typeface="Candara" panose="020E0502030303020204" pitchFamily="34" charset="0"/>
                <a:cs typeface="Arial" panose="020B0604020202020204" pitchFamily="34" charset="0"/>
              </a:rPr>
              <a:t>ales Policy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B73F6E-AAA9-66D8-6C4B-B074966235E4}"/>
              </a:ext>
            </a:extLst>
          </p:cNvPr>
          <p:cNvSpPr/>
          <p:nvPr/>
        </p:nvSpPr>
        <p:spPr>
          <a:xfrm>
            <a:off x="1244582" y="3105834"/>
            <a:ext cx="518669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CA" b="1" dirty="0">
                <a:latin typeface="Candara" panose="020E0502030303020204" pitchFamily="34" charset="0"/>
                <a:cs typeface="Arial" panose="020B0604020202020204" pitchFamily="34" charset="0"/>
              </a:rPr>
              <a:t>Scope of work on this policy aim to achieve more efficiency in operations on leads</a:t>
            </a:r>
            <a:endParaRPr lang="en-US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1FCFD8-65B7-880B-EADE-A663A49CE59B}"/>
              </a:ext>
            </a:extLst>
          </p:cNvPr>
          <p:cNvSpPr/>
          <p:nvPr/>
        </p:nvSpPr>
        <p:spPr>
          <a:xfrm>
            <a:off x="1244582" y="3897365"/>
            <a:ext cx="525781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>
                <a:latin typeface="Candara" panose="020E0502030303020204" pitchFamily="34" charset="0"/>
                <a:cs typeface="Arial" panose="020B0604020202020204" pitchFamily="34" charset="0"/>
              </a:rPr>
              <a:t>Discounts Rules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>
                <a:latin typeface="Candara" panose="020E0502030303020204" pitchFamily="34" charset="0"/>
                <a:cs typeface="Arial" panose="020B0604020202020204" pitchFamily="34" charset="0"/>
              </a:rPr>
              <a:t>Users Shuffling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>
                <a:latin typeface="Candara" panose="020E0502030303020204" pitchFamily="34" charset="0"/>
                <a:cs typeface="Arial" panose="020B0604020202020204" pitchFamily="34" charset="0"/>
              </a:rPr>
              <a:t>Accounts  Shuffling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>
                <a:latin typeface="Candara" panose="020E0502030303020204" pitchFamily="34" charset="0"/>
                <a:cs typeface="Arial" panose="020B0604020202020204" pitchFamily="34" charset="0"/>
              </a:rPr>
              <a:t>Leaves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>
                <a:latin typeface="Candara" panose="020E0502030303020204" pitchFamily="34" charset="0"/>
                <a:cs typeface="Arial" panose="020B0604020202020204" pitchFamily="34" charset="0"/>
              </a:rPr>
              <a:t>Metrics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>
                <a:latin typeface="Candara" panose="020E0502030303020204" pitchFamily="34" charset="0"/>
                <a:cs typeface="Arial" panose="020B0604020202020204" pitchFamily="34" charset="0"/>
              </a:rPr>
              <a:t>Corrective 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>
                <a:latin typeface="Candara" panose="020E0502030303020204" pitchFamily="34" charset="0"/>
                <a:cs typeface="Arial" panose="020B0604020202020204" pitchFamily="34" charset="0"/>
              </a:rPr>
              <a:t>Refunds Policy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>
                <a:latin typeface="Candara" panose="020E0502030303020204" pitchFamily="34" charset="0"/>
                <a:cs typeface="Arial" panose="020B0604020202020204" pitchFamily="34" charset="0"/>
              </a:rPr>
              <a:t>Updates On Users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>
                <a:latin typeface="Candara" panose="020E0502030303020204" pitchFamily="34" charset="0"/>
                <a:cs typeface="Arial" panose="020B0604020202020204" pitchFamily="34" charset="0"/>
              </a:rPr>
              <a:t>Peers Update </a:t>
            </a:r>
            <a:endParaRPr lang="en-US" sz="1600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CE46C29-8D2A-9658-0F3B-D84341F4BB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582" y="1357497"/>
            <a:ext cx="1560651" cy="572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883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846D5CE-01A8-CDE8-9A88-96F7A13394C4}"/>
              </a:ext>
            </a:extLst>
          </p:cNvPr>
          <p:cNvSpPr/>
          <p:nvPr/>
        </p:nvSpPr>
        <p:spPr>
          <a:xfrm>
            <a:off x="11581187" y="6041924"/>
            <a:ext cx="338555" cy="338555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b="1" dirty="0">
                <a:solidFill>
                  <a:sysClr val="windowText" lastClr="000000"/>
                </a:solidFill>
              </a:rPr>
              <a:t>6</a:t>
            </a:r>
            <a:endParaRPr lang="en-US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51C879-ACF2-8E3A-F383-26D43DB371D5}"/>
              </a:ext>
            </a:extLst>
          </p:cNvPr>
          <p:cNvSpPr/>
          <p:nvPr/>
        </p:nvSpPr>
        <p:spPr>
          <a:xfrm>
            <a:off x="689388" y="775424"/>
            <a:ext cx="477246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2400" b="1" dirty="0">
                <a:latin typeface="Candara" panose="020E0502030303020204" pitchFamily="34" charset="0"/>
                <a:cs typeface="Arial" panose="020B0604020202020204" pitchFamily="34" charset="0"/>
              </a:rPr>
              <a:t>8. Users Assigning Documentation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B670244-6CAE-2534-26C4-9982E2A17290}"/>
              </a:ext>
            </a:extLst>
          </p:cNvPr>
          <p:cNvCxnSpPr>
            <a:cxnSpLocks/>
          </p:cNvCxnSpPr>
          <p:nvPr/>
        </p:nvCxnSpPr>
        <p:spPr>
          <a:xfrm flipH="1">
            <a:off x="704613" y="1285258"/>
            <a:ext cx="1064920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743E3D9F-2C87-22E9-4749-3746BA5A7B0C}"/>
              </a:ext>
            </a:extLst>
          </p:cNvPr>
          <p:cNvSpPr/>
          <p:nvPr/>
        </p:nvSpPr>
        <p:spPr>
          <a:xfrm>
            <a:off x="704613" y="225946"/>
            <a:ext cx="2103461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1400" b="1" dirty="0">
                <a:solidFill>
                  <a:srgbClr val="3B64EF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Quality Assurance - IZAM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287278-52FA-7D73-6FE0-ACC8309ADA02}"/>
              </a:ext>
            </a:extLst>
          </p:cNvPr>
          <p:cNvSpPr/>
          <p:nvPr/>
        </p:nvSpPr>
        <p:spPr>
          <a:xfrm>
            <a:off x="10068560" y="0"/>
            <a:ext cx="1285258" cy="1285258"/>
          </a:xfrm>
          <a:prstGeom prst="rect">
            <a:avLst/>
          </a:prstGeom>
          <a:solidFill>
            <a:srgbClr val="3B6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800" dirty="0">
                <a:latin typeface="Candara" panose="020E0502030303020204" pitchFamily="34" charset="0"/>
              </a:rPr>
              <a:t>   </a:t>
            </a:r>
          </a:p>
          <a:p>
            <a:r>
              <a:rPr lang="en-CA" dirty="0">
                <a:latin typeface="Candara" panose="020E0502030303020204" pitchFamily="34" charset="0"/>
              </a:rPr>
              <a:t>  Sales</a:t>
            </a:r>
          </a:p>
          <a:p>
            <a:r>
              <a:rPr lang="en-CA" dirty="0">
                <a:latin typeface="Candara" panose="020E0502030303020204" pitchFamily="34" charset="0"/>
              </a:rPr>
              <a:t>  Polices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9050B7-25BB-C0B9-894D-DB1748A4BD3E}"/>
              </a:ext>
            </a:extLst>
          </p:cNvPr>
          <p:cNvSpPr/>
          <p:nvPr/>
        </p:nvSpPr>
        <p:spPr>
          <a:xfrm>
            <a:off x="689388" y="1470259"/>
            <a:ext cx="7057121" cy="24622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On 2 March 2023</a:t>
            </a:r>
            <a:b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 User 12 ( </a:t>
            </a:r>
            <a:r>
              <a:rPr lang="en-US" sz="1400" dirty="0" err="1">
                <a:latin typeface="Candara" panose="020E0502030303020204" pitchFamily="34" charset="0"/>
                <a:cs typeface="Arial" panose="020B0604020202020204" pitchFamily="34" charset="0"/>
              </a:rPr>
              <a:t>Moamen</a:t>
            </a: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 2 ) Assigned To Marina </a:t>
            </a:r>
            <a:b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 User 10  ( Basma 2 ) Assigned To Reda El </a:t>
            </a:r>
            <a:r>
              <a:rPr lang="en-US" sz="1400" dirty="0" err="1">
                <a:latin typeface="Candara" panose="020E0502030303020204" pitchFamily="34" charset="0"/>
                <a:cs typeface="Arial" panose="020B0604020202020204" pitchFamily="34" charset="0"/>
              </a:rPr>
              <a:t>Kurdy</a:t>
            </a:r>
            <a:b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Ref. &amp; Communication ( </a:t>
            </a:r>
            <a:r>
              <a:rPr lang="en-US" sz="1400" dirty="0" err="1">
                <a:latin typeface="Candara" panose="020E0502030303020204" pitchFamily="34" charset="0"/>
                <a:cs typeface="Arial" panose="020B0604020202020204" pitchFamily="34" charset="0"/>
              </a:rPr>
              <a:t>Salck</a:t>
            </a: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 2 March 2023 )</a:t>
            </a:r>
            <a:b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The New AM`S Marina &amp; El </a:t>
            </a:r>
            <a:r>
              <a:rPr lang="en-US" sz="1400" dirty="0" err="1">
                <a:latin typeface="Candara" panose="020E0502030303020204" pitchFamily="34" charset="0"/>
                <a:cs typeface="Arial" panose="020B0604020202020204" pitchFamily="34" charset="0"/>
              </a:rPr>
              <a:t>Kurdy</a:t>
            </a: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  Responsibility for this users starts From 02 March 2023 EOBD </a:t>
            </a:r>
            <a:b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</a:br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 The Old AM Owns the free accounts he reached a deal with them as</a:t>
            </a:r>
            <a:b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( Quotes / Price / </a:t>
            </a:r>
            <a:r>
              <a:rPr lang="en-US" sz="1400" dirty="0" err="1">
                <a:latin typeface="Candara" panose="020E0502030303020204" pitchFamily="34" charset="0"/>
                <a:cs typeface="Arial" panose="020B0604020202020204" pitchFamily="34" charset="0"/>
              </a:rPr>
              <a:t>etc</a:t>
            </a: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…) during Jan &amp; Feb 2023</a:t>
            </a:r>
            <a:b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</a:br>
            <a:b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</a:br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695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846D5CE-01A8-CDE8-9A88-96F7A13394C4}"/>
              </a:ext>
            </a:extLst>
          </p:cNvPr>
          <p:cNvSpPr/>
          <p:nvPr/>
        </p:nvSpPr>
        <p:spPr>
          <a:xfrm>
            <a:off x="11581187" y="6041924"/>
            <a:ext cx="338555" cy="338555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b="1" dirty="0">
                <a:solidFill>
                  <a:sysClr val="windowText" lastClr="000000"/>
                </a:solidFill>
              </a:rPr>
              <a:t>6</a:t>
            </a:r>
            <a:endParaRPr lang="en-US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51C879-ACF2-8E3A-F383-26D43DB371D5}"/>
              </a:ext>
            </a:extLst>
          </p:cNvPr>
          <p:cNvSpPr/>
          <p:nvPr/>
        </p:nvSpPr>
        <p:spPr>
          <a:xfrm>
            <a:off x="689388" y="775424"/>
            <a:ext cx="289534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2400" b="1" dirty="0">
                <a:latin typeface="Candara" panose="020E0502030303020204" pitchFamily="34" charset="0"/>
                <a:cs typeface="Arial" panose="020B0604020202020204" pitchFamily="34" charset="0"/>
              </a:rPr>
              <a:t>9. Peers Plan Update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B670244-6CAE-2534-26C4-9982E2A17290}"/>
              </a:ext>
            </a:extLst>
          </p:cNvPr>
          <p:cNvCxnSpPr>
            <a:cxnSpLocks/>
          </p:cNvCxnSpPr>
          <p:nvPr/>
        </p:nvCxnSpPr>
        <p:spPr>
          <a:xfrm flipH="1">
            <a:off x="704613" y="1285258"/>
            <a:ext cx="1064920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743E3D9F-2C87-22E9-4749-3746BA5A7B0C}"/>
              </a:ext>
            </a:extLst>
          </p:cNvPr>
          <p:cNvSpPr/>
          <p:nvPr/>
        </p:nvSpPr>
        <p:spPr>
          <a:xfrm>
            <a:off x="704613" y="225946"/>
            <a:ext cx="2103461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1400" b="1" dirty="0">
                <a:solidFill>
                  <a:srgbClr val="3B64EF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Quality Assurance - IZAM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287278-52FA-7D73-6FE0-ACC8309ADA02}"/>
              </a:ext>
            </a:extLst>
          </p:cNvPr>
          <p:cNvSpPr/>
          <p:nvPr/>
        </p:nvSpPr>
        <p:spPr>
          <a:xfrm>
            <a:off x="10068560" y="0"/>
            <a:ext cx="1285258" cy="1285258"/>
          </a:xfrm>
          <a:prstGeom prst="rect">
            <a:avLst/>
          </a:prstGeom>
          <a:solidFill>
            <a:srgbClr val="3B6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800" dirty="0">
                <a:latin typeface="Candara" panose="020E0502030303020204" pitchFamily="34" charset="0"/>
              </a:rPr>
              <a:t>   </a:t>
            </a:r>
          </a:p>
          <a:p>
            <a:r>
              <a:rPr lang="en-CA" dirty="0">
                <a:latin typeface="Candara" panose="020E0502030303020204" pitchFamily="34" charset="0"/>
              </a:rPr>
              <a:t>  Sales</a:t>
            </a:r>
          </a:p>
          <a:p>
            <a:r>
              <a:rPr lang="en-CA" dirty="0">
                <a:latin typeface="Candara" panose="020E0502030303020204" pitchFamily="34" charset="0"/>
              </a:rPr>
              <a:t>  Polices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9050B7-25BB-C0B9-894D-DB1748A4BD3E}"/>
              </a:ext>
            </a:extLst>
          </p:cNvPr>
          <p:cNvSpPr/>
          <p:nvPr/>
        </p:nvSpPr>
        <p:spPr>
          <a:xfrm>
            <a:off x="673100" y="1437591"/>
            <a:ext cx="11230354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Effective 2 March 2023</a:t>
            </a:r>
            <a:b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b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2 Layers of AM`S will cover the Off AM As below</a:t>
            </a:r>
            <a:b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</a:br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For Thursdays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For Saturdays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b="0" i="0" dirty="0">
                <a:solidFill>
                  <a:srgbClr val="1D1C1D"/>
                </a:solidFill>
                <a:effectLst/>
                <a:latin typeface="Slack-Lato"/>
              </a:rPr>
              <a:t>Responsibly here to cover Chats / Mails / etc..</a:t>
            </a:r>
            <a:br>
              <a:rPr lang="en-US" sz="1400" dirty="0"/>
            </a:br>
            <a:r>
              <a:rPr lang="en-US" sz="1400" b="0" i="0" dirty="0">
                <a:solidFill>
                  <a:srgbClr val="1D1C1D"/>
                </a:solidFill>
                <a:effectLst/>
                <a:latin typeface="Slack-Lato"/>
              </a:rPr>
              <a:t>Excluding Sending to free accounts</a:t>
            </a:r>
            <a:b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</a:br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081AC1B9-02C4-6E4D-7F66-9E4C218677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796159"/>
              </p:ext>
            </p:extLst>
          </p:nvPr>
        </p:nvGraphicFramePr>
        <p:xfrm>
          <a:off x="749300" y="2603499"/>
          <a:ext cx="4882913" cy="1300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1713">
                  <a:extLst>
                    <a:ext uri="{9D8B030D-6E8A-4147-A177-3AD203B41FA5}">
                      <a16:colId xmlns:a16="http://schemas.microsoft.com/office/drawing/2014/main" val="235321959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8672607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4436909"/>
                    </a:ext>
                  </a:extLst>
                </a:gridCol>
              </a:tblGrid>
              <a:tr h="24569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AM Off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AM2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505199"/>
                  </a:ext>
                </a:extLst>
              </a:tr>
              <a:tr h="1941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Mohamed Samir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Ahmed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Ismaiel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Basma Tarek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5291279"/>
                  </a:ext>
                </a:extLst>
              </a:tr>
              <a:tr h="1941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Omar Khaled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Mostafa Hossam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Mahmoud Abdelsalam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98009189"/>
                  </a:ext>
                </a:extLst>
              </a:tr>
              <a:tr h="182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Youssef Ibrahim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Alaa Azab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Momen Ahmad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3532377"/>
                  </a:ext>
                </a:extLst>
              </a:tr>
              <a:tr h="182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Reda El Kurdy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Mahmoud Abdelsalam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Mostafa Hossam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2913078"/>
                  </a:ext>
                </a:extLst>
              </a:tr>
              <a:tr h="182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Marina Ezzat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Momen Ahmad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Ahmed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Ismaiel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3822295"/>
                  </a:ext>
                </a:extLst>
              </a:tr>
            </a:tbl>
          </a:graphicData>
        </a:graphic>
      </p:graphicFrame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EEC52691-DA2A-8F20-76A0-9F2D6DFB78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97576"/>
              </p:ext>
            </p:extLst>
          </p:nvPr>
        </p:nvGraphicFramePr>
        <p:xfrm>
          <a:off x="762000" y="4313766"/>
          <a:ext cx="4857513" cy="1533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171">
                  <a:extLst>
                    <a:ext uri="{9D8B030D-6E8A-4147-A177-3AD203B41FA5}">
                      <a16:colId xmlns:a16="http://schemas.microsoft.com/office/drawing/2014/main" val="902089809"/>
                    </a:ext>
                  </a:extLst>
                </a:gridCol>
                <a:gridCol w="1619171">
                  <a:extLst>
                    <a:ext uri="{9D8B030D-6E8A-4147-A177-3AD203B41FA5}">
                      <a16:colId xmlns:a16="http://schemas.microsoft.com/office/drawing/2014/main" val="3257116241"/>
                    </a:ext>
                  </a:extLst>
                </a:gridCol>
                <a:gridCol w="1619171">
                  <a:extLst>
                    <a:ext uri="{9D8B030D-6E8A-4147-A177-3AD203B41FA5}">
                      <a16:colId xmlns:a16="http://schemas.microsoft.com/office/drawing/2014/main" val="1554915422"/>
                    </a:ext>
                  </a:extLst>
                </a:gridCol>
              </a:tblGrid>
              <a:tr h="19463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AM Off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AM2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265018"/>
                  </a:ext>
                </a:extLst>
              </a:tr>
              <a:tr h="1946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Momen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Ahmad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Youssef Ibrahim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Omar Khaled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1776699"/>
                  </a:ext>
                </a:extLst>
              </a:tr>
              <a:tr h="1946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Mostafa Hossam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Omar Khaled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Mohamed Samir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61694567"/>
                  </a:ext>
                </a:extLst>
              </a:tr>
              <a:tr h="1946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Alaa Azab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Mohamed Samir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Reda El Kurdy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7384368"/>
                  </a:ext>
                </a:extLst>
              </a:tr>
              <a:tr h="1946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Basma Tarek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Reda El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Kurdy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Marina Ezzat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0554551"/>
                  </a:ext>
                </a:extLst>
              </a:tr>
              <a:tr h="1946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Mahmoud Abdelsalam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Marina Ezzat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Omar Khaled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55580145"/>
                  </a:ext>
                </a:extLst>
              </a:tr>
              <a:tr h="1946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Ahmed Ismaiel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Youssef Ibrahim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Mohamed Samir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438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176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9C975D9-2F9A-FEB8-55E7-E3D0212FE7C6}"/>
              </a:ext>
            </a:extLst>
          </p:cNvPr>
          <p:cNvSpPr/>
          <p:nvPr/>
        </p:nvSpPr>
        <p:spPr>
          <a:xfrm>
            <a:off x="953213" y="2281125"/>
            <a:ext cx="1412566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ndara" panose="020E0502030303020204" pitchFamily="34" charset="0"/>
                <a:cs typeface="Arial" panose="020B0604020202020204" pitchFamily="34" charset="0"/>
              </a:rPr>
              <a:t>Premium Plan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400" dirty="0">
                <a:cs typeface="Arial" panose="020B0604020202020204" pitchFamily="34" charset="0"/>
              </a:rPr>
              <a:t>10%</a:t>
            </a:r>
            <a:endParaRPr kumimoji="0" lang="en-CA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348A8D0-1431-F2CB-0931-5CFD4C7D8144}"/>
              </a:ext>
            </a:extLst>
          </p:cNvPr>
          <p:cNvSpPr/>
          <p:nvPr/>
        </p:nvSpPr>
        <p:spPr>
          <a:xfrm>
            <a:off x="953213" y="2911667"/>
            <a:ext cx="1475084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ndara" panose="020E0502030303020204" pitchFamily="34" charset="0"/>
                <a:cs typeface="Arial" panose="020B0604020202020204" pitchFamily="34" charset="0"/>
              </a:rPr>
              <a:t>Advanced Plan</a:t>
            </a:r>
          </a:p>
          <a:p>
            <a:pPr>
              <a:defRPr/>
            </a:pPr>
            <a:r>
              <a:rPr lang="en-CA" sz="1400" dirty="0">
                <a:cs typeface="Arial" panose="020B0604020202020204" pitchFamily="34" charset="0"/>
              </a:rPr>
              <a:t>10%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4B31D7E-97C5-60F2-3314-739FC3738AE8}"/>
              </a:ext>
            </a:extLst>
          </p:cNvPr>
          <p:cNvSpPr/>
          <p:nvPr/>
        </p:nvSpPr>
        <p:spPr>
          <a:xfrm>
            <a:off x="953213" y="3556947"/>
            <a:ext cx="1063112" cy="553998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en-CA" sz="1600" b="1" dirty="0">
                <a:latin typeface="Candara" panose="020E0502030303020204" pitchFamily="34" charset="0"/>
                <a:cs typeface="Arial" panose="020B0604020202020204" pitchFamily="34" charset="0"/>
              </a:rPr>
              <a:t>Basic Plan</a:t>
            </a:r>
          </a:p>
          <a:p>
            <a:pPr>
              <a:defRPr/>
            </a:pPr>
            <a:r>
              <a:rPr lang="en-CA" sz="1400" dirty="0">
                <a:cs typeface="Arial" panose="020B0604020202020204" pitchFamily="34" charset="0"/>
              </a:rPr>
              <a:t>10%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28392C9-080F-280B-AE8A-F7EEF30117EF}"/>
              </a:ext>
            </a:extLst>
          </p:cNvPr>
          <p:cNvSpPr/>
          <p:nvPr/>
        </p:nvSpPr>
        <p:spPr>
          <a:xfrm>
            <a:off x="953213" y="1585780"/>
            <a:ext cx="129394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2400" b="1" dirty="0">
                <a:latin typeface="Candara" panose="020E0502030303020204" pitchFamily="34" charset="0"/>
                <a:cs typeface="Arial" panose="020B0604020202020204" pitchFamily="34" charset="0"/>
              </a:rPr>
              <a:t>Schema:</a:t>
            </a:r>
            <a:endParaRPr lang="en-US" sz="2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DF0F9C8-C3E7-F5A4-FF23-68F6633F0AA4}"/>
              </a:ext>
            </a:extLst>
          </p:cNvPr>
          <p:cNvSpPr/>
          <p:nvPr/>
        </p:nvSpPr>
        <p:spPr>
          <a:xfrm>
            <a:off x="3096973" y="1585779"/>
            <a:ext cx="97815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2400" b="1" dirty="0">
                <a:latin typeface="Candara" panose="020E0502030303020204" pitchFamily="34" charset="0"/>
                <a:cs typeface="Arial" panose="020B0604020202020204" pitchFamily="34" charset="0"/>
              </a:rPr>
              <a:t>Rules:</a:t>
            </a:r>
            <a:endParaRPr lang="en-US" sz="2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04DF31E-D54B-E81D-9825-54E4D9582C5F}"/>
              </a:ext>
            </a:extLst>
          </p:cNvPr>
          <p:cNvSpPr/>
          <p:nvPr/>
        </p:nvSpPr>
        <p:spPr>
          <a:xfrm>
            <a:off x="3096973" y="2001724"/>
            <a:ext cx="8701734" cy="47859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CA" sz="1600" b="1" dirty="0">
                <a:latin typeface="Candara" panose="020E0502030303020204" pitchFamily="34" charset="0"/>
                <a:cs typeface="Arial" panose="020B0604020202020204" pitchFamily="34" charset="0"/>
              </a:rPr>
              <a:t>Free and Active accounts (yearly plan only)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CA" sz="1400" dirty="0">
                <a:latin typeface="Candara" panose="020E0502030303020204" pitchFamily="34" charset="0"/>
                <a:cs typeface="Arial" panose="020B0604020202020204" pitchFamily="34" charset="0"/>
              </a:rPr>
              <a:t>No bulk discounts (Bulk SMS , Mail) without convenient reason, Only to offer the schema of discounts in case getting in touch with the customer and his personal needs require a specific discount </a:t>
            </a:r>
            <a:endParaRPr lang="en-CA" sz="16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CA" sz="1600" b="1" dirty="0">
                <a:latin typeface="Candara" panose="020E0502030303020204" pitchFamily="34" charset="0"/>
                <a:cs typeface="Arial" panose="020B0604020202020204" pitchFamily="34" charset="0"/>
              </a:rPr>
              <a:t>Expired accounts </a:t>
            </a:r>
            <a:r>
              <a:rPr lang="en-CA" sz="1400" b="1" dirty="0">
                <a:latin typeface="Candara" panose="020E0502030303020204" pitchFamily="34" charset="0"/>
                <a:cs typeface="Arial" panose="020B0604020202020204" pitchFamily="34" charset="0"/>
              </a:rPr>
              <a:t>(yearly plan only) </a:t>
            </a:r>
            <a:r>
              <a:rPr lang="en-CA" sz="1400" b="1" dirty="0">
                <a:solidFill>
                  <a:srgbClr val="FF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( or free )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CA" sz="1400" dirty="0">
                <a:latin typeface="Candara" panose="020E0502030303020204" pitchFamily="34" charset="0"/>
                <a:cs typeface="Arial" panose="020B0604020202020204" pitchFamily="34" charset="0"/>
              </a:rPr>
              <a:t>Bulk discounts can  be provided for free/paid after one week of expiration for years renewal (max 10%) with limited offer period (1 week)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CA" sz="1400" dirty="0">
                <a:latin typeface="Candara" panose="020E0502030303020204" pitchFamily="34" charset="0"/>
                <a:cs typeface="Arial" panose="020B0604020202020204" pitchFamily="34" charset="0"/>
              </a:rPr>
              <a:t>Bulk discounts can be provided for free/paid after two weeks of expiration for years renewal (max 20%) with limited offer period (1 week)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CA" sz="1400" dirty="0">
                <a:solidFill>
                  <a:srgbClr val="FF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Extra 5 % By Leader After approval on sales channel – TL to communicate the Accounts with Extra 5 % With CCM –</a:t>
            </a:r>
          </a:p>
          <a:p>
            <a:pPr marL="342900" indent="-342900">
              <a:buFont typeface="+mj-lt"/>
              <a:buAutoNum type="arabicPeriod"/>
            </a:pPr>
            <a:r>
              <a:rPr lang="en-CA" sz="1600" b="1" dirty="0">
                <a:latin typeface="Candara" panose="020E0502030303020204" pitchFamily="34" charset="0"/>
                <a:cs typeface="Arial" panose="020B0604020202020204" pitchFamily="34" charset="0"/>
              </a:rPr>
              <a:t>Account Renewals</a:t>
            </a:r>
          </a:p>
          <a:p>
            <a:endParaRPr lang="en-CA" sz="300" b="1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CA" sz="1400" b="1" dirty="0">
                <a:latin typeface="Candara" panose="020E0502030303020204" pitchFamily="34" charset="0"/>
                <a:cs typeface="Arial" panose="020B0604020202020204" pitchFamily="34" charset="0"/>
              </a:rPr>
              <a:t>Previous Discounts (yearly plan only)</a:t>
            </a:r>
          </a:p>
          <a:p>
            <a:pPr marL="1257300" lvl="2" indent="-342900">
              <a:buFont typeface="+mj-lt"/>
              <a:buAutoNum type="alphaLcPeriod"/>
            </a:pPr>
            <a:r>
              <a:rPr lang="en-CA" sz="1400" dirty="0">
                <a:latin typeface="Candara" panose="020E0502030303020204" pitchFamily="34" charset="0"/>
                <a:cs typeface="Arial" panose="020B0604020202020204" pitchFamily="34" charset="0"/>
              </a:rPr>
              <a:t>Maximum discount celling as previous renewal discount</a:t>
            </a:r>
            <a:br>
              <a:rPr lang="en-CA" sz="1400" dirty="0">
                <a:solidFill>
                  <a:srgbClr val="FF0000"/>
                </a:solidFill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CA" sz="1400" dirty="0">
                <a:latin typeface="Candara" panose="020E0502030303020204" pitchFamily="34" charset="0"/>
                <a:cs typeface="Arial" panose="020B0604020202020204" pitchFamily="34" charset="0"/>
              </a:rPr>
              <a:t>In case abnormal discount last year (+10 % ) then to take team </a:t>
            </a:r>
            <a:r>
              <a:rPr lang="en-CA" sz="1400" u="sng" dirty="0">
                <a:latin typeface="Candara" panose="020E0502030303020204" pitchFamily="34" charset="0"/>
                <a:cs typeface="Arial" panose="020B0604020202020204" pitchFamily="34" charset="0"/>
              </a:rPr>
              <a:t>leader approval for renewal on sales channel</a:t>
            </a:r>
            <a:endParaRPr lang="en-CA" sz="300" b="1" u="sng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CA" sz="1400" b="1" dirty="0">
                <a:latin typeface="Candara" panose="020E0502030303020204" pitchFamily="34" charset="0"/>
                <a:cs typeface="Arial" panose="020B0604020202020204" pitchFamily="34" charset="0"/>
              </a:rPr>
              <a:t>First Discounts</a:t>
            </a:r>
          </a:p>
          <a:p>
            <a:pPr marL="1257300" lvl="2" indent="-342900">
              <a:buFont typeface="+mj-lt"/>
              <a:buAutoNum type="alphaLcPeriod"/>
            </a:pPr>
            <a:r>
              <a:rPr lang="en-CA" sz="1400" dirty="0">
                <a:latin typeface="Candara" panose="020E0502030303020204" pitchFamily="34" charset="0"/>
                <a:cs typeface="Arial" panose="020B0604020202020204" pitchFamily="34" charset="0"/>
              </a:rPr>
              <a:t>In case no discount last year approved to offer discount due to a reason (Inactivity - Competitor Offers - Challenges in Daftara, etc.)</a:t>
            </a:r>
            <a:endParaRPr lang="en-CA" sz="1600" b="1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r>
              <a:rPr lang="en-CA" sz="1600" b="1" dirty="0">
                <a:latin typeface="Candara" panose="020E0502030303020204" pitchFamily="34" charset="0"/>
                <a:cs typeface="Arial" panose="020B0604020202020204" pitchFamily="34" charset="0"/>
              </a:rPr>
              <a:t>4.     Retention and Upgrade </a:t>
            </a:r>
          </a:p>
          <a:p>
            <a:r>
              <a:rPr lang="en-CA" sz="1400" dirty="0">
                <a:latin typeface="Candara" panose="020E0502030303020204" pitchFamily="34" charset="0"/>
                <a:cs typeface="Arial" panose="020B0604020202020204" pitchFamily="34" charset="0"/>
              </a:rPr>
              <a:t>            </a:t>
            </a:r>
            <a:r>
              <a:rPr lang="en-CA" sz="1400" b="1" dirty="0">
                <a:latin typeface="Candara" panose="020E0502030303020204" pitchFamily="34" charset="0"/>
                <a:cs typeface="Arial" panose="020B0604020202020204" pitchFamily="34" charset="0"/>
              </a:rPr>
              <a:t>a.</a:t>
            </a:r>
            <a:r>
              <a:rPr lang="en-CA" sz="1400" dirty="0">
                <a:latin typeface="Candara" panose="020E0502030303020204" pitchFamily="34" charset="0"/>
                <a:cs typeface="Arial" panose="020B0604020202020204" pitchFamily="34" charset="0"/>
              </a:rPr>
              <a:t>      Additional </a:t>
            </a:r>
            <a:r>
              <a:rPr lang="en-CA" sz="1400" dirty="0">
                <a:cs typeface="Arial" panose="020B0604020202020204" pitchFamily="34" charset="0"/>
              </a:rPr>
              <a:t>15%</a:t>
            </a:r>
            <a:r>
              <a:rPr lang="en-CA" sz="1400" dirty="0">
                <a:latin typeface="Candara" panose="020E0502030303020204" pitchFamily="34" charset="0"/>
                <a:cs typeface="Arial" panose="020B0604020202020204" pitchFamily="34" charset="0"/>
              </a:rPr>
              <a:t> discount after </a:t>
            </a:r>
            <a:r>
              <a:rPr lang="en-CA" sz="1400" u="sng" dirty="0">
                <a:latin typeface="Candara" panose="020E0502030303020204" pitchFamily="34" charset="0"/>
                <a:cs typeface="Arial" panose="020B0604020202020204" pitchFamily="34" charset="0"/>
              </a:rPr>
              <a:t>leader approval on sales channel  </a:t>
            </a:r>
            <a:r>
              <a:rPr lang="en-CA" sz="1400" dirty="0">
                <a:latin typeface="Candara" panose="020E0502030303020204" pitchFamily="34" charset="0"/>
                <a:cs typeface="Arial" panose="020B0604020202020204" pitchFamily="34" charset="0"/>
              </a:rPr>
              <a:t>(With Reason), after two weeks of    expiration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DC2BC34-6866-A9E5-858E-CEA957BF07CA}"/>
              </a:ext>
            </a:extLst>
          </p:cNvPr>
          <p:cNvSpPr/>
          <p:nvPr/>
        </p:nvSpPr>
        <p:spPr>
          <a:xfrm>
            <a:off x="689388" y="775424"/>
            <a:ext cx="421942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2400" b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CA" sz="2400" b="1" dirty="0">
                <a:latin typeface="Candara" panose="020E0502030303020204" pitchFamily="34" charset="0"/>
                <a:cs typeface="Arial" panose="020B0604020202020204" pitchFamily="34" charset="0"/>
              </a:rPr>
              <a:t>. Discounts Rules and Schema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35202D9-8235-31D5-1BB3-ACA09354E8C2}"/>
              </a:ext>
            </a:extLst>
          </p:cNvPr>
          <p:cNvCxnSpPr>
            <a:cxnSpLocks/>
          </p:cNvCxnSpPr>
          <p:nvPr/>
        </p:nvCxnSpPr>
        <p:spPr>
          <a:xfrm>
            <a:off x="2783840" y="1432560"/>
            <a:ext cx="0" cy="5046898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D7EB92D-A4A3-F2A4-2C9F-699C3C929450}"/>
              </a:ext>
            </a:extLst>
          </p:cNvPr>
          <p:cNvCxnSpPr>
            <a:cxnSpLocks/>
          </p:cNvCxnSpPr>
          <p:nvPr/>
        </p:nvCxnSpPr>
        <p:spPr>
          <a:xfrm flipH="1">
            <a:off x="704613" y="1285258"/>
            <a:ext cx="1064920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AF86BE4D-F5DE-2A85-C03D-BC0571E621CA}"/>
              </a:ext>
            </a:extLst>
          </p:cNvPr>
          <p:cNvSpPr/>
          <p:nvPr/>
        </p:nvSpPr>
        <p:spPr>
          <a:xfrm>
            <a:off x="704613" y="225946"/>
            <a:ext cx="2103461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1400" b="1" dirty="0">
                <a:solidFill>
                  <a:srgbClr val="3B64EF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Quality Assurance - IZAM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CE2D942-C6D8-DD24-CC68-C255F3FF8F3E}"/>
              </a:ext>
            </a:extLst>
          </p:cNvPr>
          <p:cNvSpPr/>
          <p:nvPr/>
        </p:nvSpPr>
        <p:spPr>
          <a:xfrm>
            <a:off x="10068560" y="0"/>
            <a:ext cx="1285258" cy="1285258"/>
          </a:xfrm>
          <a:prstGeom prst="rect">
            <a:avLst/>
          </a:prstGeom>
          <a:solidFill>
            <a:srgbClr val="3B6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800" dirty="0">
                <a:latin typeface="Candara" panose="020E0502030303020204" pitchFamily="34" charset="0"/>
              </a:rPr>
              <a:t>   </a:t>
            </a:r>
          </a:p>
          <a:p>
            <a:r>
              <a:rPr lang="en-CA" dirty="0">
                <a:latin typeface="Candara" panose="020E0502030303020204" pitchFamily="34" charset="0"/>
              </a:rPr>
              <a:t>  Sales</a:t>
            </a:r>
          </a:p>
          <a:p>
            <a:r>
              <a:rPr lang="en-CA" dirty="0">
                <a:latin typeface="Candara" panose="020E0502030303020204" pitchFamily="34" charset="0"/>
              </a:rPr>
              <a:t>  Polices</a:t>
            </a:r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62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DDF0F9C8-C3E7-F5A4-FF23-68F6633F0AA4}"/>
              </a:ext>
            </a:extLst>
          </p:cNvPr>
          <p:cNvSpPr/>
          <p:nvPr/>
        </p:nvSpPr>
        <p:spPr>
          <a:xfrm>
            <a:off x="838182" y="1545140"/>
            <a:ext cx="97815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2400" b="1" dirty="0">
                <a:latin typeface="Candara" panose="020E0502030303020204" pitchFamily="34" charset="0"/>
                <a:cs typeface="Arial" panose="020B0604020202020204" pitchFamily="34" charset="0"/>
              </a:rPr>
              <a:t>Rules:</a:t>
            </a:r>
            <a:endParaRPr lang="en-US" sz="2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04DF31E-D54B-E81D-9825-54E4D9582C5F}"/>
              </a:ext>
            </a:extLst>
          </p:cNvPr>
          <p:cNvSpPr/>
          <p:nvPr/>
        </p:nvSpPr>
        <p:spPr>
          <a:xfrm>
            <a:off x="838182" y="2123850"/>
            <a:ext cx="6477018" cy="16619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CA" sz="1600" b="1" dirty="0">
                <a:latin typeface="Candara" panose="020E0502030303020204" pitchFamily="34" charset="0"/>
                <a:cs typeface="Arial" panose="020B0604020202020204" pitchFamily="34" charset="0"/>
              </a:rPr>
              <a:t>New Hired Joining the Queue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CA" sz="1400" dirty="0">
                <a:latin typeface="Candara" panose="020E0502030303020204" pitchFamily="34" charset="0"/>
                <a:cs typeface="Arial" panose="020B0604020202020204" pitchFamily="34" charset="0"/>
              </a:rPr>
              <a:t>Lowest performer during a year give up one user for the new hired (active till </a:t>
            </a:r>
            <a:r>
              <a:rPr lang="en-CA" sz="1400" dirty="0">
                <a:cs typeface="Arial" panose="020B0604020202020204" pitchFamily="34" charset="0"/>
              </a:rPr>
              <a:t>31</a:t>
            </a:r>
            <a:r>
              <a:rPr lang="en-CA" sz="1400" dirty="0">
                <a:latin typeface="Candara" panose="020E0502030303020204" pitchFamily="34" charset="0"/>
                <a:cs typeface="Arial" panose="020B0604020202020204" pitchFamily="34" charset="0"/>
              </a:rPr>
              <a:t> March, then based on accumulative 2023)</a:t>
            </a:r>
          </a:p>
          <a:p>
            <a:pPr marL="800100" lvl="1" indent="-342900">
              <a:buFont typeface="+mj-lt"/>
              <a:buAutoNum type="arabicPeriod"/>
            </a:pPr>
            <a:endParaRPr lang="en-CA" sz="1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CA" sz="1600" b="1" dirty="0">
                <a:latin typeface="Candara" panose="020E0502030303020204" pitchFamily="34" charset="0"/>
                <a:cs typeface="Arial" panose="020B0604020202020204" pitchFamily="34" charset="0"/>
              </a:rPr>
              <a:t>Normal Shuffling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CA" sz="1400" dirty="0">
                <a:latin typeface="Candara" panose="020E0502030303020204" pitchFamily="34" charset="0"/>
                <a:cs typeface="Arial" panose="020B0604020202020204" pitchFamily="34" charset="0"/>
              </a:rPr>
              <a:t>Normal Shuffling  policy exist &amp; to be freeze or shuffled base on CCM Recommendation &amp; CEO Approval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597467-FF86-87C7-BD9F-E70C6214EFC7}"/>
              </a:ext>
            </a:extLst>
          </p:cNvPr>
          <p:cNvSpPr/>
          <p:nvPr/>
        </p:nvSpPr>
        <p:spPr>
          <a:xfrm>
            <a:off x="11581187" y="6041924"/>
            <a:ext cx="338555" cy="338555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b="1" dirty="0">
                <a:solidFill>
                  <a:sysClr val="windowText" lastClr="000000"/>
                </a:solidFill>
              </a:rPr>
              <a:t>2</a:t>
            </a:r>
            <a:endParaRPr lang="en-US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EC1B0-BD33-5A26-7BD3-F3597FCEABB0}"/>
              </a:ext>
            </a:extLst>
          </p:cNvPr>
          <p:cNvSpPr/>
          <p:nvPr/>
        </p:nvSpPr>
        <p:spPr>
          <a:xfrm>
            <a:off x="689388" y="775424"/>
            <a:ext cx="249619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2400" b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CA" sz="2400" b="1" dirty="0">
                <a:latin typeface="Candara" panose="020E0502030303020204" pitchFamily="34" charset="0"/>
                <a:cs typeface="Arial" panose="020B0604020202020204" pitchFamily="34" charset="0"/>
              </a:rPr>
              <a:t>. Users Shuffling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2DBB822-B383-F66E-B9E6-0E335D3AFF1C}"/>
              </a:ext>
            </a:extLst>
          </p:cNvPr>
          <p:cNvCxnSpPr>
            <a:cxnSpLocks/>
          </p:cNvCxnSpPr>
          <p:nvPr/>
        </p:nvCxnSpPr>
        <p:spPr>
          <a:xfrm flipH="1">
            <a:off x="704613" y="1285258"/>
            <a:ext cx="1064920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E98AAA36-D2B4-2EDE-A3F9-FFC10FC63A76}"/>
              </a:ext>
            </a:extLst>
          </p:cNvPr>
          <p:cNvSpPr/>
          <p:nvPr/>
        </p:nvSpPr>
        <p:spPr>
          <a:xfrm>
            <a:off x="704613" y="225946"/>
            <a:ext cx="2103461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1400" b="1" dirty="0">
                <a:solidFill>
                  <a:srgbClr val="3B64EF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Quality Assurance - IZAM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1D84F1D-CBEB-AFD6-1451-8B2752688E2A}"/>
              </a:ext>
            </a:extLst>
          </p:cNvPr>
          <p:cNvSpPr/>
          <p:nvPr/>
        </p:nvSpPr>
        <p:spPr>
          <a:xfrm>
            <a:off x="10068560" y="0"/>
            <a:ext cx="1285258" cy="1285258"/>
          </a:xfrm>
          <a:prstGeom prst="rect">
            <a:avLst/>
          </a:prstGeom>
          <a:solidFill>
            <a:srgbClr val="3B6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800" dirty="0">
                <a:latin typeface="Candara" panose="020E0502030303020204" pitchFamily="34" charset="0"/>
              </a:rPr>
              <a:t>   </a:t>
            </a:r>
          </a:p>
          <a:p>
            <a:r>
              <a:rPr lang="en-CA" dirty="0">
                <a:latin typeface="Candara" panose="020E0502030303020204" pitchFamily="34" charset="0"/>
              </a:rPr>
              <a:t>  Sales</a:t>
            </a:r>
          </a:p>
          <a:p>
            <a:r>
              <a:rPr lang="en-CA" dirty="0">
                <a:latin typeface="Candara" panose="020E0502030303020204" pitchFamily="34" charset="0"/>
              </a:rPr>
              <a:t>  Polices</a:t>
            </a:r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987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DDF0F9C8-C3E7-F5A4-FF23-68F6633F0AA4}"/>
              </a:ext>
            </a:extLst>
          </p:cNvPr>
          <p:cNvSpPr/>
          <p:nvPr/>
        </p:nvSpPr>
        <p:spPr>
          <a:xfrm>
            <a:off x="778190" y="1267553"/>
            <a:ext cx="97815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2400" b="1" dirty="0">
                <a:latin typeface="Candara" panose="020E0502030303020204" pitchFamily="34" charset="0"/>
                <a:cs typeface="Arial" panose="020B0604020202020204" pitchFamily="34" charset="0"/>
              </a:rPr>
              <a:t>Rules:</a:t>
            </a:r>
            <a:endParaRPr lang="en-US" sz="2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04DF31E-D54B-E81D-9825-54E4D9582C5F}"/>
              </a:ext>
            </a:extLst>
          </p:cNvPr>
          <p:cNvSpPr/>
          <p:nvPr/>
        </p:nvSpPr>
        <p:spPr>
          <a:xfrm>
            <a:off x="838182" y="1818981"/>
            <a:ext cx="8227160" cy="51090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CA" sz="1600" b="1" dirty="0">
                <a:latin typeface="Candara" panose="020E0502030303020204" pitchFamily="34" charset="0"/>
                <a:cs typeface="Arial" panose="020B0604020202020204" pitchFamily="34" charset="0"/>
              </a:rPr>
              <a:t>Paid Accounts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CA" sz="1400" dirty="0">
                <a:latin typeface="Candara" panose="020E0502030303020204" pitchFamily="34" charset="0"/>
                <a:cs typeface="Arial" panose="020B0604020202020204" pitchFamily="34" charset="0"/>
              </a:rPr>
              <a:t>Accounts assigning to be on customer based not account based 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CA" sz="1400" dirty="0">
                <a:latin typeface="Candara" panose="020E0502030303020204" pitchFamily="34" charset="0"/>
                <a:cs typeface="Arial" panose="020B0604020202020204" pitchFamily="34" charset="0"/>
              </a:rPr>
              <a:t>If the new account has multiple active accounts/ multiple fu from different agents, the account back to the agents who agreed with the account to create another one with a duration of a month, in case exceeded the month the new account considered as a new lead for the new AM.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CA" sz="1400" dirty="0">
                <a:latin typeface="Candara" panose="020E0502030303020204" pitchFamily="34" charset="0"/>
                <a:cs typeface="Arial" panose="020B0604020202020204" pitchFamily="34" charset="0"/>
              </a:rPr>
              <a:t>In Case New Account received under the umbrella of referral program client , then account go for the AM Who Owns the Referral Program Client ( ex. AM X ) </a:t>
            </a:r>
            <a:br>
              <a:rPr lang="en-CA" sz="1400" dirty="0"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CA" sz="1400" dirty="0">
                <a:latin typeface="Candara" panose="020E0502030303020204" pitchFamily="34" charset="0"/>
                <a:cs typeface="Arial" panose="020B0604020202020204" pitchFamily="34" charset="0"/>
              </a:rPr>
              <a:t>Noted that in case another AM ( ex. AM Y ) Took a sprint with this Account and ( AM X ) didn’t notice that an account created under his umbrella for 14 days from account creation then account to be assigned on ( AM Y )</a:t>
            </a:r>
          </a:p>
          <a:p>
            <a:pPr marL="342900" indent="-342900">
              <a:buFont typeface="+mj-lt"/>
              <a:buAutoNum type="arabicPeriod"/>
            </a:pPr>
            <a:r>
              <a:rPr lang="en-CA" sz="1600" b="1" dirty="0">
                <a:latin typeface="Candara" panose="020E0502030303020204" pitchFamily="34" charset="0"/>
                <a:cs typeface="Arial" panose="020B0604020202020204" pitchFamily="34" charset="0"/>
              </a:rPr>
              <a:t>Expired Accounts 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CA" sz="1400" dirty="0">
                <a:latin typeface="Candara" panose="020E0502030303020204" pitchFamily="34" charset="0"/>
                <a:cs typeface="Arial" panose="020B0604020202020204" pitchFamily="34" charset="0"/>
              </a:rPr>
              <a:t>Account to be assigned to AM (X). In case AM (X) initiated the customer of the AM (Y), </a:t>
            </a: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(Unless AM X have a documentation that he did contacted the customer in the past 45 Days) </a:t>
            </a:r>
            <a:b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rgbClr val="FF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- Freeze till further notice -</a:t>
            </a:r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CA" sz="1600" b="1" dirty="0">
                <a:latin typeface="Candara" panose="020E0502030303020204" pitchFamily="34" charset="0"/>
                <a:cs typeface="Arial" panose="020B0604020202020204" pitchFamily="34" charset="0"/>
              </a:rPr>
              <a:t>New Leads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CA" sz="1600" dirty="0">
                <a:latin typeface="Candara" panose="020E0502030303020204" pitchFamily="34" charset="0"/>
                <a:cs typeface="Arial" panose="020B0604020202020204" pitchFamily="34" charset="0"/>
              </a:rPr>
              <a:t>If the user not registered, and contacted us through email/phone/WhatsApp, the first handler will be the account owner 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CA" sz="1600" dirty="0">
                <a:latin typeface="Candara" panose="020E0502030303020204" pitchFamily="34" charset="0"/>
                <a:cs typeface="Arial" panose="020B0604020202020204" pitchFamily="34" charset="0"/>
              </a:rPr>
              <a:t>Account have to be verified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CA" sz="1600" dirty="0">
                <a:latin typeface="Candara" panose="020E0502030303020204" pitchFamily="34" charset="0"/>
                <a:cs typeface="Arial" panose="020B0604020202020204" pitchFamily="34" charset="0"/>
              </a:rPr>
              <a:t>Service level for Ownership for New Customer On Sales support request is 1 Hour AM Have to contact the Customer Via Call / WA Within One Hour to insure his Ownership</a:t>
            </a:r>
          </a:p>
          <a:p>
            <a:endParaRPr lang="en-CA" sz="1400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306624-4AB6-AA89-4F78-2A5E91B5A743}"/>
              </a:ext>
            </a:extLst>
          </p:cNvPr>
          <p:cNvSpPr/>
          <p:nvPr/>
        </p:nvSpPr>
        <p:spPr>
          <a:xfrm>
            <a:off x="11581187" y="6041924"/>
            <a:ext cx="338555" cy="338555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b="1" dirty="0">
                <a:solidFill>
                  <a:sysClr val="windowText" lastClr="000000"/>
                </a:solidFill>
              </a:rPr>
              <a:t>3</a:t>
            </a:r>
            <a:endParaRPr lang="en-US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F862C8B-DB92-E2FE-A95A-8D3227CA02CC}"/>
              </a:ext>
            </a:extLst>
          </p:cNvPr>
          <p:cNvSpPr/>
          <p:nvPr/>
        </p:nvSpPr>
        <p:spPr>
          <a:xfrm>
            <a:off x="704613" y="272166"/>
            <a:ext cx="297549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2400" b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CA" sz="2400" b="1" dirty="0">
                <a:latin typeface="Candara" panose="020E0502030303020204" pitchFamily="34" charset="0"/>
                <a:cs typeface="Arial" panose="020B0604020202020204" pitchFamily="34" charset="0"/>
              </a:rPr>
              <a:t>. Accounts Shuffling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354A5B1-C028-58D3-68C3-2A4AF32F31C9}"/>
              </a:ext>
            </a:extLst>
          </p:cNvPr>
          <p:cNvCxnSpPr>
            <a:cxnSpLocks/>
          </p:cNvCxnSpPr>
          <p:nvPr/>
        </p:nvCxnSpPr>
        <p:spPr>
          <a:xfrm flipH="1">
            <a:off x="704613" y="1285258"/>
            <a:ext cx="1064920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1403647B-0C38-7A81-95FC-CCC4BE02A37C}"/>
              </a:ext>
            </a:extLst>
          </p:cNvPr>
          <p:cNvSpPr/>
          <p:nvPr/>
        </p:nvSpPr>
        <p:spPr>
          <a:xfrm>
            <a:off x="704613" y="0"/>
            <a:ext cx="2103461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1400" b="1" dirty="0">
                <a:solidFill>
                  <a:srgbClr val="3B64EF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Quality Assurance - IZAM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928B9-E23E-2A5D-D794-525A3864DD32}"/>
              </a:ext>
            </a:extLst>
          </p:cNvPr>
          <p:cNvSpPr/>
          <p:nvPr/>
        </p:nvSpPr>
        <p:spPr>
          <a:xfrm>
            <a:off x="10068560" y="0"/>
            <a:ext cx="1285258" cy="1285258"/>
          </a:xfrm>
          <a:prstGeom prst="rect">
            <a:avLst/>
          </a:prstGeom>
          <a:solidFill>
            <a:srgbClr val="3B6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800" dirty="0">
                <a:latin typeface="Candara" panose="020E0502030303020204" pitchFamily="34" charset="0"/>
              </a:rPr>
              <a:t>   </a:t>
            </a:r>
          </a:p>
          <a:p>
            <a:r>
              <a:rPr lang="en-CA" dirty="0">
                <a:latin typeface="Candara" panose="020E0502030303020204" pitchFamily="34" charset="0"/>
              </a:rPr>
              <a:t>  Sales</a:t>
            </a:r>
          </a:p>
          <a:p>
            <a:r>
              <a:rPr lang="en-CA" dirty="0">
                <a:latin typeface="Candara" panose="020E0502030303020204" pitchFamily="34" charset="0"/>
              </a:rPr>
              <a:t>  Polices</a:t>
            </a:r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919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DDF0F9C8-C3E7-F5A4-FF23-68F6633F0AA4}"/>
              </a:ext>
            </a:extLst>
          </p:cNvPr>
          <p:cNvSpPr/>
          <p:nvPr/>
        </p:nvSpPr>
        <p:spPr>
          <a:xfrm>
            <a:off x="778190" y="1267553"/>
            <a:ext cx="97815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2400" b="1" dirty="0">
                <a:latin typeface="Candara" panose="020E0502030303020204" pitchFamily="34" charset="0"/>
                <a:cs typeface="Arial" panose="020B0604020202020204" pitchFamily="34" charset="0"/>
              </a:rPr>
              <a:t>Rules:</a:t>
            </a:r>
            <a:endParaRPr lang="en-US" sz="2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04DF31E-D54B-E81D-9825-54E4D9582C5F}"/>
              </a:ext>
            </a:extLst>
          </p:cNvPr>
          <p:cNvSpPr/>
          <p:nvPr/>
        </p:nvSpPr>
        <p:spPr>
          <a:xfrm>
            <a:off x="838182" y="1818981"/>
            <a:ext cx="8227160" cy="473975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1"/>
            <a:r>
              <a:rPr lang="en-CA" sz="1600" dirty="0">
                <a:latin typeface="Candara" panose="020E0502030303020204" pitchFamily="34" charset="0"/>
                <a:cs typeface="Arial" panose="020B0604020202020204" pitchFamily="34" charset="0"/>
              </a:rPr>
              <a:t>D . </a:t>
            </a:r>
            <a:r>
              <a:rPr lang="en-US" sz="1600" b="0" i="0" dirty="0">
                <a:solidFill>
                  <a:srgbClr val="1D1C1D"/>
                </a:solidFill>
                <a:effectLst/>
                <a:latin typeface="Slack-Lato"/>
              </a:rPr>
              <a:t>If the AM receive an inbound call with a New Lead and while validating the phone No he/she found the same phone No. assigned to another AM on </a:t>
            </a:r>
            <a:r>
              <a:rPr lang="en-US" sz="1600" b="0" i="0" dirty="0" err="1">
                <a:solidFill>
                  <a:srgbClr val="1D1C1D"/>
                </a:solidFill>
                <a:effectLst/>
                <a:latin typeface="Slack-Lato"/>
              </a:rPr>
              <a:t>Bevatel</a:t>
            </a:r>
            <a:r>
              <a:rPr lang="en-US" sz="1600" b="0" i="0" dirty="0">
                <a:solidFill>
                  <a:srgbClr val="1D1C1D"/>
                </a:solidFill>
                <a:effectLst/>
                <a:latin typeface="Slack-Lato"/>
              </a:rPr>
              <a:t> or </a:t>
            </a:r>
            <a:r>
              <a:rPr lang="en-US" sz="1600" b="0" i="0" dirty="0" err="1">
                <a:solidFill>
                  <a:srgbClr val="1D1C1D"/>
                </a:solidFill>
                <a:effectLst/>
                <a:latin typeface="Slack-Lato"/>
              </a:rPr>
              <a:t>Maytapi</a:t>
            </a:r>
            <a:r>
              <a:rPr lang="en-US" sz="1600" b="0" i="0" dirty="0">
                <a:solidFill>
                  <a:srgbClr val="1D1C1D"/>
                </a:solidFill>
                <a:effectLst/>
                <a:latin typeface="Slack-Lato"/>
              </a:rPr>
              <a:t>, he will transfer the call to the original AM or handle the customer for his/her colleague even if the chat was not handled by the original  AM*Example:</a:t>
            </a:r>
            <a:br>
              <a:rPr lang="en-US" sz="1600" dirty="0"/>
            </a:br>
            <a:r>
              <a:rPr lang="en-US" sz="1600" b="0" i="0" dirty="0" err="1">
                <a:solidFill>
                  <a:srgbClr val="1D1C1D"/>
                </a:solidFill>
                <a:effectLst/>
                <a:latin typeface="Slack-Lato"/>
              </a:rPr>
              <a:t>Mo'men</a:t>
            </a:r>
            <a:r>
              <a:rPr lang="en-US" sz="1600" b="0" i="0" dirty="0">
                <a:solidFill>
                  <a:srgbClr val="1D1C1D"/>
                </a:solidFill>
                <a:effectLst/>
                <a:latin typeface="Slack-Lato"/>
              </a:rPr>
              <a:t> Received a call and found the phone No. sent a message on </a:t>
            </a:r>
            <a:r>
              <a:rPr lang="en-US" sz="1600" b="0" i="0" dirty="0" err="1">
                <a:solidFill>
                  <a:srgbClr val="1D1C1D"/>
                </a:solidFill>
                <a:effectLst/>
                <a:latin typeface="Slack-Lato"/>
              </a:rPr>
              <a:t>Bevatel</a:t>
            </a:r>
            <a:r>
              <a:rPr lang="en-US" sz="1600" b="0" i="0" dirty="0">
                <a:solidFill>
                  <a:srgbClr val="1D1C1D"/>
                </a:solidFill>
                <a:effectLst/>
                <a:latin typeface="Slack-Lato"/>
              </a:rPr>
              <a:t> and it was assigned to Mostafa and Mostafa still didn't reply to the customer</a:t>
            </a:r>
            <a:br>
              <a:rPr lang="en-US" sz="1600" dirty="0"/>
            </a:br>
            <a:r>
              <a:rPr lang="en-US" sz="1600" b="0" i="0" dirty="0">
                <a:solidFill>
                  <a:srgbClr val="1D1C1D"/>
                </a:solidFill>
                <a:effectLst/>
                <a:latin typeface="Slack-Lato"/>
              </a:rPr>
              <a:t>If Mostafa Available, </a:t>
            </a:r>
            <a:r>
              <a:rPr lang="en-US" sz="1600" b="0" i="0" dirty="0" err="1">
                <a:solidFill>
                  <a:srgbClr val="1D1C1D"/>
                </a:solidFill>
                <a:effectLst/>
                <a:latin typeface="Slack-Lato"/>
              </a:rPr>
              <a:t>Mo'men</a:t>
            </a:r>
            <a:r>
              <a:rPr lang="en-US" sz="1600" b="0" i="0" dirty="0">
                <a:solidFill>
                  <a:srgbClr val="1D1C1D"/>
                </a:solidFill>
                <a:effectLst/>
                <a:latin typeface="Slack-Lato"/>
              </a:rPr>
              <a:t> will transfer the call to Mostafa</a:t>
            </a:r>
            <a:br>
              <a:rPr lang="en-US" sz="1600" dirty="0"/>
            </a:br>
            <a:r>
              <a:rPr lang="en-US" sz="1600" b="0" i="0" dirty="0">
                <a:solidFill>
                  <a:srgbClr val="1D1C1D"/>
                </a:solidFill>
                <a:effectLst/>
                <a:latin typeface="Slack-Lato"/>
              </a:rPr>
              <a:t>If not, </a:t>
            </a:r>
            <a:r>
              <a:rPr lang="en-US" sz="1600" b="0" i="0" dirty="0" err="1">
                <a:solidFill>
                  <a:srgbClr val="1D1C1D"/>
                </a:solidFill>
                <a:effectLst/>
                <a:latin typeface="Slack-Lato"/>
              </a:rPr>
              <a:t>Mo'men</a:t>
            </a:r>
            <a:r>
              <a:rPr lang="en-US" sz="1600" b="0" i="0" dirty="0">
                <a:solidFill>
                  <a:srgbClr val="1D1C1D"/>
                </a:solidFill>
                <a:effectLst/>
                <a:latin typeface="Slack-Lato"/>
              </a:rPr>
              <a:t> Will handle the case for Mostafa and send him the details and Phone No.</a:t>
            </a:r>
            <a:br>
              <a:rPr lang="en-US" sz="1600" b="0" i="0" dirty="0">
                <a:solidFill>
                  <a:srgbClr val="1D1C1D"/>
                </a:solidFill>
                <a:effectLst/>
                <a:latin typeface="Slack-Lato"/>
              </a:rPr>
            </a:br>
            <a:endParaRPr lang="en-US" sz="1600" b="0" i="0" dirty="0">
              <a:solidFill>
                <a:srgbClr val="1D1C1D"/>
              </a:solidFill>
              <a:effectLst/>
              <a:latin typeface="Slack-Lato"/>
            </a:endParaRPr>
          </a:p>
          <a:p>
            <a:pPr lvl="1"/>
            <a:r>
              <a:rPr lang="en-US" sz="1600" dirty="0">
                <a:solidFill>
                  <a:srgbClr val="1D1C1D"/>
                </a:solidFill>
                <a:latin typeface="Slack-Lato"/>
              </a:rPr>
              <a:t>E. If an existing customer created a new account and there were old accounts for the same customer with 2 </a:t>
            </a:r>
            <a:r>
              <a:rPr lang="en-US" sz="1600" dirty="0" err="1">
                <a:solidFill>
                  <a:srgbClr val="1D1C1D"/>
                </a:solidFill>
                <a:latin typeface="Slack-Lato"/>
              </a:rPr>
              <a:t>AMs.the</a:t>
            </a:r>
            <a:r>
              <a:rPr lang="en-US" sz="1600" dirty="0">
                <a:solidFill>
                  <a:srgbClr val="1D1C1D"/>
                </a:solidFill>
                <a:latin typeface="Slack-Lato"/>
              </a:rPr>
              <a:t> new account will be assigned to the account Manager who made the oldest reach, even if the 37 rule was applied and transferred to another </a:t>
            </a:r>
            <a:r>
              <a:rPr lang="en-US" sz="1600" dirty="0" err="1">
                <a:solidFill>
                  <a:srgbClr val="1D1C1D"/>
                </a:solidFill>
                <a:latin typeface="Slack-Lato"/>
              </a:rPr>
              <a:t>AM.And</a:t>
            </a:r>
            <a:r>
              <a:rPr lang="en-US" sz="1600" dirty="0">
                <a:solidFill>
                  <a:srgbClr val="1D1C1D"/>
                </a:solidFill>
                <a:latin typeface="Slack-Lato"/>
              </a:rPr>
              <a:t> In case of there is no reach by both of them, the account will be assigned to the oldest account manger But the old accounts will be as it </a:t>
            </a:r>
            <a:r>
              <a:rPr lang="en-US" sz="1600" dirty="0" err="1">
                <a:solidFill>
                  <a:srgbClr val="1D1C1D"/>
                </a:solidFill>
                <a:latin typeface="Slack-Lato"/>
              </a:rPr>
              <a:t>is.Ex</a:t>
            </a:r>
            <a:r>
              <a:rPr lang="en-US" sz="1600" dirty="0">
                <a:solidFill>
                  <a:srgbClr val="1D1C1D"/>
                </a:solidFill>
                <a:latin typeface="Slack-Lato"/>
              </a:rPr>
              <a:t>: The customer created a new account and </a:t>
            </a:r>
            <a:r>
              <a:rPr lang="en-US" sz="1600" dirty="0" err="1">
                <a:solidFill>
                  <a:srgbClr val="1D1C1D"/>
                </a:solidFill>
                <a:latin typeface="Slack-Lato"/>
              </a:rPr>
              <a:t>Mo'men</a:t>
            </a:r>
            <a:r>
              <a:rPr lang="en-US" sz="1600" dirty="0">
                <a:solidFill>
                  <a:srgbClr val="1D1C1D"/>
                </a:solidFill>
                <a:latin typeface="Slack-Lato"/>
              </a:rPr>
              <a:t> reached the customer first and the 37 rule applied and the chat went to </a:t>
            </a:r>
            <a:r>
              <a:rPr lang="en-US" sz="1600" dirty="0" err="1">
                <a:solidFill>
                  <a:srgbClr val="1D1C1D"/>
                </a:solidFill>
                <a:latin typeface="Slack-Lato"/>
              </a:rPr>
              <a:t>Ismail.The</a:t>
            </a:r>
            <a:r>
              <a:rPr lang="en-US" sz="1600" dirty="0">
                <a:solidFill>
                  <a:srgbClr val="1D1C1D"/>
                </a:solidFill>
                <a:latin typeface="Slack-Lato"/>
              </a:rPr>
              <a:t> new account will be assigned to </a:t>
            </a:r>
            <a:r>
              <a:rPr lang="en-US" sz="1600" dirty="0" err="1">
                <a:solidFill>
                  <a:srgbClr val="1D1C1D"/>
                </a:solidFill>
                <a:latin typeface="Slack-Lato"/>
              </a:rPr>
              <a:t>Mo'men</a:t>
            </a:r>
            <a:r>
              <a:rPr lang="en-US" sz="1600" dirty="0">
                <a:solidFill>
                  <a:srgbClr val="1D1C1D"/>
                </a:solidFill>
                <a:latin typeface="Slack-Lato"/>
              </a:rPr>
              <a:t> and the old account will be as </a:t>
            </a:r>
            <a:r>
              <a:rPr lang="en-US" sz="1600" dirty="0" err="1">
                <a:solidFill>
                  <a:srgbClr val="1D1C1D"/>
                </a:solidFill>
                <a:latin typeface="Slack-Lato"/>
              </a:rPr>
              <a:t>is.And</a:t>
            </a:r>
            <a:r>
              <a:rPr lang="en-US" sz="1600" dirty="0">
                <a:solidFill>
                  <a:srgbClr val="1D1C1D"/>
                </a:solidFill>
                <a:latin typeface="Slack-Lato"/>
              </a:rPr>
              <a:t> if there is no reach from Ismail and </a:t>
            </a:r>
            <a:r>
              <a:rPr lang="en-US" sz="1600" dirty="0" err="1">
                <a:solidFill>
                  <a:srgbClr val="1D1C1D"/>
                </a:solidFill>
                <a:latin typeface="Slack-Lato"/>
              </a:rPr>
              <a:t>Mo'men</a:t>
            </a:r>
            <a:r>
              <a:rPr lang="en-US" sz="1600" dirty="0">
                <a:solidFill>
                  <a:srgbClr val="1D1C1D"/>
                </a:solidFill>
                <a:latin typeface="Slack-Lato"/>
              </a:rPr>
              <a:t> the new account will be assigned to </a:t>
            </a:r>
            <a:r>
              <a:rPr lang="en-US" sz="1600" dirty="0" err="1">
                <a:solidFill>
                  <a:srgbClr val="1D1C1D"/>
                </a:solidFill>
                <a:latin typeface="Slack-Lato"/>
              </a:rPr>
              <a:t>Mo'men</a:t>
            </a:r>
            <a:r>
              <a:rPr lang="en-US" sz="1600" dirty="0">
                <a:solidFill>
                  <a:srgbClr val="1D1C1D"/>
                </a:solidFill>
                <a:latin typeface="Slack-Lato"/>
              </a:rPr>
              <a:t> as he owns the oldest account.</a:t>
            </a:r>
            <a:br>
              <a:rPr lang="en-US" sz="1600" b="0" i="0" dirty="0">
                <a:solidFill>
                  <a:srgbClr val="1D1C1D"/>
                </a:solidFill>
                <a:effectLst/>
                <a:latin typeface="Slack-Lato"/>
              </a:rPr>
            </a:br>
            <a:endParaRPr lang="en-CA" sz="1400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306624-4AB6-AA89-4F78-2A5E91B5A743}"/>
              </a:ext>
            </a:extLst>
          </p:cNvPr>
          <p:cNvSpPr/>
          <p:nvPr/>
        </p:nvSpPr>
        <p:spPr>
          <a:xfrm>
            <a:off x="11581187" y="6041924"/>
            <a:ext cx="338555" cy="338555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b="1" dirty="0">
                <a:solidFill>
                  <a:sysClr val="windowText" lastClr="000000"/>
                </a:solidFill>
              </a:rPr>
              <a:t>3</a:t>
            </a:r>
            <a:endParaRPr lang="en-US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F862C8B-DB92-E2FE-A95A-8D3227CA02CC}"/>
              </a:ext>
            </a:extLst>
          </p:cNvPr>
          <p:cNvSpPr/>
          <p:nvPr/>
        </p:nvSpPr>
        <p:spPr>
          <a:xfrm>
            <a:off x="704613" y="272166"/>
            <a:ext cx="297549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2400" b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CA" sz="2400" b="1" dirty="0">
                <a:latin typeface="Candara" panose="020E0502030303020204" pitchFamily="34" charset="0"/>
                <a:cs typeface="Arial" panose="020B0604020202020204" pitchFamily="34" charset="0"/>
              </a:rPr>
              <a:t>. Accounts Shuffling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354A5B1-C028-58D3-68C3-2A4AF32F31C9}"/>
              </a:ext>
            </a:extLst>
          </p:cNvPr>
          <p:cNvCxnSpPr>
            <a:cxnSpLocks/>
          </p:cNvCxnSpPr>
          <p:nvPr/>
        </p:nvCxnSpPr>
        <p:spPr>
          <a:xfrm flipH="1">
            <a:off x="704613" y="1285258"/>
            <a:ext cx="1064920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1403647B-0C38-7A81-95FC-CCC4BE02A37C}"/>
              </a:ext>
            </a:extLst>
          </p:cNvPr>
          <p:cNvSpPr/>
          <p:nvPr/>
        </p:nvSpPr>
        <p:spPr>
          <a:xfrm>
            <a:off x="704613" y="0"/>
            <a:ext cx="2103461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1400" b="1" dirty="0">
                <a:solidFill>
                  <a:srgbClr val="3B64EF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Quality Assurance - IZAM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928B9-E23E-2A5D-D794-525A3864DD32}"/>
              </a:ext>
            </a:extLst>
          </p:cNvPr>
          <p:cNvSpPr/>
          <p:nvPr/>
        </p:nvSpPr>
        <p:spPr>
          <a:xfrm>
            <a:off x="10068560" y="0"/>
            <a:ext cx="1285258" cy="1285258"/>
          </a:xfrm>
          <a:prstGeom prst="rect">
            <a:avLst/>
          </a:prstGeom>
          <a:solidFill>
            <a:srgbClr val="3B6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800" dirty="0">
                <a:latin typeface="Candara" panose="020E0502030303020204" pitchFamily="34" charset="0"/>
              </a:rPr>
              <a:t>   </a:t>
            </a:r>
          </a:p>
          <a:p>
            <a:r>
              <a:rPr lang="en-CA" dirty="0">
                <a:latin typeface="Candara" panose="020E0502030303020204" pitchFamily="34" charset="0"/>
              </a:rPr>
              <a:t>  Sales</a:t>
            </a:r>
          </a:p>
          <a:p>
            <a:r>
              <a:rPr lang="en-CA" dirty="0">
                <a:latin typeface="Candara" panose="020E0502030303020204" pitchFamily="34" charset="0"/>
              </a:rPr>
              <a:t>  Polices</a:t>
            </a:r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516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DDF0F9C8-C3E7-F5A4-FF23-68F6633F0AA4}"/>
              </a:ext>
            </a:extLst>
          </p:cNvPr>
          <p:cNvSpPr/>
          <p:nvPr/>
        </p:nvSpPr>
        <p:spPr>
          <a:xfrm>
            <a:off x="838182" y="1545140"/>
            <a:ext cx="97815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2400" b="1" dirty="0">
                <a:latin typeface="Candara" panose="020E0502030303020204" pitchFamily="34" charset="0"/>
                <a:cs typeface="Arial" panose="020B0604020202020204" pitchFamily="34" charset="0"/>
              </a:rPr>
              <a:t>Rules:</a:t>
            </a:r>
            <a:endParaRPr lang="en-US" sz="2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04DF31E-D54B-E81D-9825-54E4D9582C5F}"/>
              </a:ext>
            </a:extLst>
          </p:cNvPr>
          <p:cNvSpPr/>
          <p:nvPr/>
        </p:nvSpPr>
        <p:spPr>
          <a:xfrm>
            <a:off x="838182" y="2123850"/>
            <a:ext cx="7057121" cy="9848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CA" sz="1600" b="1" dirty="0">
                <a:latin typeface="Candara" panose="020E0502030303020204" pitchFamily="34" charset="0"/>
                <a:cs typeface="Arial" panose="020B0604020202020204" pitchFamily="34" charset="0"/>
              </a:rPr>
              <a:t>Any Leaves </a:t>
            </a:r>
            <a:r>
              <a:rPr lang="en-CA" sz="1400" b="1" dirty="0">
                <a:latin typeface="Candara" panose="020E0502030303020204" pitchFamily="34" charset="0"/>
                <a:cs typeface="Arial" panose="020B0604020202020204" pitchFamily="34" charset="0"/>
              </a:rPr>
              <a:t>(plus </a:t>
            </a:r>
            <a:r>
              <a:rPr lang="en-CA" sz="1400" b="1" dirty="0">
                <a:cs typeface="Arial" panose="020B0604020202020204" pitchFamily="34" charset="0"/>
              </a:rPr>
              <a:t>3</a:t>
            </a:r>
            <a:r>
              <a:rPr lang="en-CA" sz="1400" b="1" dirty="0">
                <a:latin typeface="Candara" panose="020E0502030303020204" pitchFamily="34" charset="0"/>
                <a:cs typeface="Arial" panose="020B0604020202020204" pitchFamily="34" charset="0"/>
              </a:rPr>
              <a:t> working days)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CA" sz="1400" dirty="0">
                <a:latin typeface="Candara" panose="020E0502030303020204" pitchFamily="34" charset="0"/>
                <a:cs typeface="Arial" panose="020B0604020202020204" pitchFamily="34" charset="0"/>
              </a:rPr>
              <a:t>Paring Methodology apply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CA" sz="1400" dirty="0">
                <a:latin typeface="Candara" panose="020E0502030303020204" pitchFamily="34" charset="0"/>
                <a:cs typeface="Arial" panose="020B0604020202020204" pitchFamily="34" charset="0"/>
              </a:rPr>
              <a:t>Team Leader to prepare the </a:t>
            </a:r>
            <a:r>
              <a:rPr lang="en-CA" sz="1400" dirty="0" err="1">
                <a:latin typeface="Candara" panose="020E0502030303020204" pitchFamily="34" charset="0"/>
                <a:cs typeface="Arial" panose="020B0604020202020204" pitchFamily="34" charset="0"/>
              </a:rPr>
              <a:t>paires</a:t>
            </a:r>
            <a:r>
              <a:rPr lang="en-CA" sz="1400" dirty="0">
                <a:latin typeface="Candara" panose="020E0502030303020204" pitchFamily="34" charset="0"/>
                <a:cs typeface="Arial" panose="020B0604020202020204" pitchFamily="34" charset="0"/>
              </a:rPr>
              <a:t> before the beginning of every month and to be shared via Google sheet shared with CEO &amp; CCM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FA4CC81-C017-4A66-ADEE-14E2A74DCA6C}"/>
              </a:ext>
            </a:extLst>
          </p:cNvPr>
          <p:cNvSpPr/>
          <p:nvPr/>
        </p:nvSpPr>
        <p:spPr>
          <a:xfrm>
            <a:off x="11581187" y="6041924"/>
            <a:ext cx="338555" cy="338555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b="1" dirty="0">
                <a:solidFill>
                  <a:sysClr val="windowText" lastClr="000000"/>
                </a:solidFill>
              </a:rPr>
              <a:t>4</a:t>
            </a:r>
            <a:endParaRPr lang="en-US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573D4C-35E2-E457-620F-E09DA4C854AE}"/>
              </a:ext>
            </a:extLst>
          </p:cNvPr>
          <p:cNvSpPr/>
          <p:nvPr/>
        </p:nvSpPr>
        <p:spPr>
          <a:xfrm>
            <a:off x="689388" y="775424"/>
            <a:ext cx="137890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2400" b="1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CA" sz="2400" b="1" dirty="0">
                <a:latin typeface="Candara" panose="020E0502030303020204" pitchFamily="34" charset="0"/>
                <a:cs typeface="Arial" panose="020B0604020202020204" pitchFamily="34" charset="0"/>
              </a:rPr>
              <a:t>. Leaves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903D476-B162-DCA0-9405-6176E5E77C56}"/>
              </a:ext>
            </a:extLst>
          </p:cNvPr>
          <p:cNvCxnSpPr>
            <a:cxnSpLocks/>
          </p:cNvCxnSpPr>
          <p:nvPr/>
        </p:nvCxnSpPr>
        <p:spPr>
          <a:xfrm flipH="1">
            <a:off x="704613" y="1285258"/>
            <a:ext cx="1064920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83000C67-9A5F-BBAB-4566-3FECB65DC47A}"/>
              </a:ext>
            </a:extLst>
          </p:cNvPr>
          <p:cNvSpPr/>
          <p:nvPr/>
        </p:nvSpPr>
        <p:spPr>
          <a:xfrm>
            <a:off x="704613" y="225946"/>
            <a:ext cx="2103461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1400" b="1" dirty="0">
                <a:solidFill>
                  <a:srgbClr val="3B64EF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Quality Assurance - IZAM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84DBCC-9924-A3E4-828C-0906399BCD98}"/>
              </a:ext>
            </a:extLst>
          </p:cNvPr>
          <p:cNvSpPr/>
          <p:nvPr/>
        </p:nvSpPr>
        <p:spPr>
          <a:xfrm>
            <a:off x="10068560" y="0"/>
            <a:ext cx="1285258" cy="1285258"/>
          </a:xfrm>
          <a:prstGeom prst="rect">
            <a:avLst/>
          </a:prstGeom>
          <a:solidFill>
            <a:srgbClr val="3B6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800" dirty="0">
                <a:latin typeface="Candara" panose="020E0502030303020204" pitchFamily="34" charset="0"/>
              </a:rPr>
              <a:t>   </a:t>
            </a:r>
          </a:p>
          <a:p>
            <a:r>
              <a:rPr lang="en-CA" dirty="0">
                <a:latin typeface="Candara" panose="020E0502030303020204" pitchFamily="34" charset="0"/>
              </a:rPr>
              <a:t>  Sales</a:t>
            </a:r>
          </a:p>
          <a:p>
            <a:r>
              <a:rPr lang="en-CA" dirty="0">
                <a:latin typeface="Candara" panose="020E0502030303020204" pitchFamily="34" charset="0"/>
              </a:rPr>
              <a:t>  Polices</a:t>
            </a:r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811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DDF0F9C8-C3E7-F5A4-FF23-68F6633F0AA4}"/>
              </a:ext>
            </a:extLst>
          </p:cNvPr>
          <p:cNvSpPr/>
          <p:nvPr/>
        </p:nvSpPr>
        <p:spPr>
          <a:xfrm>
            <a:off x="838182" y="1545140"/>
            <a:ext cx="316945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2400" b="1" dirty="0">
                <a:latin typeface="Candara" panose="020E0502030303020204" pitchFamily="34" charset="0"/>
                <a:cs typeface="Arial" panose="020B0604020202020204" pitchFamily="34" charset="0"/>
              </a:rPr>
              <a:t>Measurement Metrics:</a:t>
            </a:r>
            <a:endParaRPr lang="en-US" sz="2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04DF31E-D54B-E81D-9825-54E4D9582C5F}"/>
              </a:ext>
            </a:extLst>
          </p:cNvPr>
          <p:cNvSpPr/>
          <p:nvPr/>
        </p:nvSpPr>
        <p:spPr>
          <a:xfrm>
            <a:off x="838182" y="2123850"/>
            <a:ext cx="5257818" cy="43396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b="1" dirty="0">
                <a:latin typeface="Candara" panose="020E0502030303020204" pitchFamily="34" charset="0"/>
                <a:cs typeface="Arial" panose="020B0604020202020204" pitchFamily="34" charset="0"/>
              </a:rPr>
              <a:t>Conversion Rate </a:t>
            </a:r>
            <a:r>
              <a:rPr 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(count and amount)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Basic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Advanced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Premium</a:t>
            </a:r>
          </a:p>
          <a:p>
            <a:endParaRPr lang="en-US" sz="16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b="1" dirty="0">
                <a:latin typeface="Candara" panose="020E0502030303020204" pitchFamily="34" charset="0"/>
                <a:cs typeface="Arial" panose="020B0604020202020204" pitchFamily="34" charset="0"/>
              </a:rPr>
              <a:t>Churn Rate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Per agent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Per account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b="1" dirty="0">
                <a:latin typeface="Candara" panose="020E0502030303020204" pitchFamily="34" charset="0"/>
                <a:cs typeface="Arial" panose="020B0604020202020204" pitchFamily="34" charset="0"/>
              </a:rPr>
              <a:t>Discount Percentage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Per Agent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Per Account</a:t>
            </a:r>
          </a:p>
          <a:p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b="1" dirty="0">
                <a:latin typeface="Candara" panose="020E0502030303020204" pitchFamily="34" charset="0"/>
                <a:cs typeface="Arial" panose="020B0604020202020204" pitchFamily="34" charset="0"/>
              </a:rPr>
              <a:t>Average Payment Per Account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Per Agent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Per Account</a:t>
            </a:r>
          </a:p>
          <a:p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endParaRPr lang="en-US" sz="14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46D5CE-01A8-CDE8-9A88-96F7A13394C4}"/>
              </a:ext>
            </a:extLst>
          </p:cNvPr>
          <p:cNvSpPr/>
          <p:nvPr/>
        </p:nvSpPr>
        <p:spPr>
          <a:xfrm>
            <a:off x="11581187" y="6041924"/>
            <a:ext cx="338555" cy="338555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b="1" dirty="0">
                <a:solidFill>
                  <a:sysClr val="windowText" lastClr="000000"/>
                </a:solidFill>
              </a:rPr>
              <a:t>5</a:t>
            </a:r>
            <a:endParaRPr lang="en-US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51C879-ACF2-8E3A-F383-26D43DB371D5}"/>
              </a:ext>
            </a:extLst>
          </p:cNvPr>
          <p:cNvSpPr/>
          <p:nvPr/>
        </p:nvSpPr>
        <p:spPr>
          <a:xfrm>
            <a:off x="689388" y="775424"/>
            <a:ext cx="284404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2400" b="1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CA" sz="2400" b="1" dirty="0">
                <a:latin typeface="Candara" panose="020E0502030303020204" pitchFamily="34" charset="0"/>
                <a:cs typeface="Arial" panose="020B0604020202020204" pitchFamily="34" charset="0"/>
              </a:rPr>
              <a:t>. Analytical Metrics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B670244-6CAE-2534-26C4-9982E2A17290}"/>
              </a:ext>
            </a:extLst>
          </p:cNvPr>
          <p:cNvCxnSpPr>
            <a:cxnSpLocks/>
          </p:cNvCxnSpPr>
          <p:nvPr/>
        </p:nvCxnSpPr>
        <p:spPr>
          <a:xfrm flipH="1">
            <a:off x="704613" y="1285258"/>
            <a:ext cx="1064920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743E3D9F-2C87-22E9-4749-3746BA5A7B0C}"/>
              </a:ext>
            </a:extLst>
          </p:cNvPr>
          <p:cNvSpPr/>
          <p:nvPr/>
        </p:nvSpPr>
        <p:spPr>
          <a:xfrm>
            <a:off x="704613" y="225946"/>
            <a:ext cx="2103461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1400" b="1" dirty="0">
                <a:solidFill>
                  <a:srgbClr val="3B64EF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Quality Assurance - IZAM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287278-52FA-7D73-6FE0-ACC8309ADA02}"/>
              </a:ext>
            </a:extLst>
          </p:cNvPr>
          <p:cNvSpPr/>
          <p:nvPr/>
        </p:nvSpPr>
        <p:spPr>
          <a:xfrm>
            <a:off x="10068560" y="0"/>
            <a:ext cx="1285258" cy="1285258"/>
          </a:xfrm>
          <a:prstGeom prst="rect">
            <a:avLst/>
          </a:prstGeom>
          <a:solidFill>
            <a:srgbClr val="3B6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800" dirty="0">
                <a:latin typeface="Candara" panose="020E0502030303020204" pitchFamily="34" charset="0"/>
              </a:rPr>
              <a:t>   </a:t>
            </a:r>
          </a:p>
          <a:p>
            <a:r>
              <a:rPr lang="en-CA" dirty="0">
                <a:latin typeface="Candara" panose="020E0502030303020204" pitchFamily="34" charset="0"/>
              </a:rPr>
              <a:t>  Sales</a:t>
            </a:r>
          </a:p>
          <a:p>
            <a:r>
              <a:rPr lang="en-CA" dirty="0">
                <a:latin typeface="Candara" panose="020E0502030303020204" pitchFamily="34" charset="0"/>
              </a:rPr>
              <a:t>  Polices</a:t>
            </a:r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232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846D5CE-01A8-CDE8-9A88-96F7A13394C4}"/>
              </a:ext>
            </a:extLst>
          </p:cNvPr>
          <p:cNvSpPr/>
          <p:nvPr/>
        </p:nvSpPr>
        <p:spPr>
          <a:xfrm>
            <a:off x="11581187" y="6041924"/>
            <a:ext cx="338555" cy="338555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b="1" dirty="0">
                <a:solidFill>
                  <a:sysClr val="windowText" lastClr="000000"/>
                </a:solidFill>
              </a:rPr>
              <a:t>6</a:t>
            </a:r>
            <a:endParaRPr lang="en-US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51C879-ACF2-8E3A-F383-26D43DB371D5}"/>
              </a:ext>
            </a:extLst>
          </p:cNvPr>
          <p:cNvSpPr/>
          <p:nvPr/>
        </p:nvSpPr>
        <p:spPr>
          <a:xfrm>
            <a:off x="689388" y="775424"/>
            <a:ext cx="292259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2400" b="1" dirty="0">
                <a:latin typeface="Candara" panose="020E0502030303020204" pitchFamily="34" charset="0"/>
                <a:cs typeface="Arial" panose="020B0604020202020204" pitchFamily="34" charset="0"/>
              </a:rPr>
              <a:t>6. Corrective Actions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B670244-6CAE-2534-26C4-9982E2A17290}"/>
              </a:ext>
            </a:extLst>
          </p:cNvPr>
          <p:cNvCxnSpPr>
            <a:cxnSpLocks/>
          </p:cNvCxnSpPr>
          <p:nvPr/>
        </p:nvCxnSpPr>
        <p:spPr>
          <a:xfrm flipH="1">
            <a:off x="704613" y="1285258"/>
            <a:ext cx="1064920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743E3D9F-2C87-22E9-4749-3746BA5A7B0C}"/>
              </a:ext>
            </a:extLst>
          </p:cNvPr>
          <p:cNvSpPr/>
          <p:nvPr/>
        </p:nvSpPr>
        <p:spPr>
          <a:xfrm>
            <a:off x="704613" y="225946"/>
            <a:ext cx="2103461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1400" b="1" dirty="0">
                <a:solidFill>
                  <a:srgbClr val="3B64EF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Quality Assurance - IZAM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287278-52FA-7D73-6FE0-ACC8309ADA02}"/>
              </a:ext>
            </a:extLst>
          </p:cNvPr>
          <p:cNvSpPr/>
          <p:nvPr/>
        </p:nvSpPr>
        <p:spPr>
          <a:xfrm>
            <a:off x="10068560" y="0"/>
            <a:ext cx="1285258" cy="1285258"/>
          </a:xfrm>
          <a:prstGeom prst="rect">
            <a:avLst/>
          </a:prstGeom>
          <a:solidFill>
            <a:srgbClr val="3B6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800" dirty="0">
                <a:latin typeface="Candara" panose="020E0502030303020204" pitchFamily="34" charset="0"/>
              </a:rPr>
              <a:t>   </a:t>
            </a:r>
          </a:p>
          <a:p>
            <a:r>
              <a:rPr lang="en-CA" dirty="0">
                <a:latin typeface="Candara" panose="020E0502030303020204" pitchFamily="34" charset="0"/>
              </a:rPr>
              <a:t>  Sales</a:t>
            </a:r>
          </a:p>
          <a:p>
            <a:r>
              <a:rPr lang="en-CA" dirty="0">
                <a:latin typeface="Candara" panose="020E0502030303020204" pitchFamily="34" charset="0"/>
              </a:rPr>
              <a:t>  Polices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0CAC42B-9645-57AA-B110-C2694B9BE846}"/>
              </a:ext>
            </a:extLst>
          </p:cNvPr>
          <p:cNvSpPr txBox="1"/>
          <p:nvPr/>
        </p:nvSpPr>
        <p:spPr>
          <a:xfrm>
            <a:off x="6729007" y="2980461"/>
            <a:ext cx="437389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Am Reset in Case Zero Critical Within 3 Months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31E5318-DDA7-2C92-EF23-E7185E2F9727}"/>
              </a:ext>
            </a:extLst>
          </p:cNvPr>
          <p:cNvSpPr txBox="1"/>
          <p:nvPr/>
        </p:nvSpPr>
        <p:spPr>
          <a:xfrm>
            <a:off x="6979921" y="4677202"/>
            <a:ext cx="412298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Am Reset in Case Zero Non Critical Within </a:t>
            </a:r>
            <a:r>
              <a:rPr lang="ar-EG" sz="1400" dirty="0">
                <a:latin typeface="Candara" panose="020E0502030303020204" pitchFamily="34" charset="0"/>
                <a:cs typeface="Arial" panose="020B0604020202020204" pitchFamily="34" charset="0"/>
              </a:rPr>
              <a:t>1</a:t>
            </a: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 Months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9050B7-25BB-C0B9-894D-DB1748A4BD3E}"/>
              </a:ext>
            </a:extLst>
          </p:cNvPr>
          <p:cNvSpPr/>
          <p:nvPr/>
        </p:nvSpPr>
        <p:spPr>
          <a:xfrm>
            <a:off x="689388" y="1439779"/>
            <a:ext cx="7057121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CA" sz="1600" b="1" dirty="0">
                <a:latin typeface="Candara" panose="020E0502030303020204" pitchFamily="34" charset="0"/>
                <a:cs typeface="Arial" panose="020B0604020202020204" pitchFamily="34" charset="0"/>
              </a:rPr>
              <a:t>Abusing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Warning Letter, and Downgrade from commission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Warning Letter, and No commission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Termination After HR Investigation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Quality Critical (repeated fail) 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Phase 1 : Coaching Mail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Phase 2 : Coaching Mail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Phase 3 : Lose 50 % From Variable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Phase 4 : Lose Variable / Action Plan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Phase 5 : Waring Of Termination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Phase 6 : Termination</a:t>
            </a:r>
          </a:p>
          <a:p>
            <a:pPr marL="800100" lvl="1" indent="-342900">
              <a:buFont typeface="+mj-lt"/>
              <a:buAutoNum type="alphaLcPeriod"/>
            </a:pPr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Quality NC -  Productivity Issues (abandoned - No Answered inbound etc.)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 Phase 1 : Coaching Slack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Phase 2 : Coaching Mail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Phase 3 : Lose 50 % From Variable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Phase 4 : Lose Variable / Action Plan</a:t>
            </a:r>
          </a:p>
        </p:txBody>
      </p:sp>
    </p:spTree>
    <p:extLst>
      <p:ext uri="{BB962C8B-B14F-4D97-AF65-F5344CB8AC3E}">
        <p14:creationId xmlns:p14="http://schemas.microsoft.com/office/powerpoint/2010/main" val="809891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846D5CE-01A8-CDE8-9A88-96F7A13394C4}"/>
              </a:ext>
            </a:extLst>
          </p:cNvPr>
          <p:cNvSpPr/>
          <p:nvPr/>
        </p:nvSpPr>
        <p:spPr>
          <a:xfrm>
            <a:off x="11581187" y="6041924"/>
            <a:ext cx="338555" cy="338555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b="1" dirty="0">
                <a:solidFill>
                  <a:sysClr val="windowText" lastClr="000000"/>
                </a:solidFill>
              </a:rPr>
              <a:t>6</a:t>
            </a:r>
            <a:endParaRPr lang="en-US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51C879-ACF2-8E3A-F383-26D43DB371D5}"/>
              </a:ext>
            </a:extLst>
          </p:cNvPr>
          <p:cNvSpPr/>
          <p:nvPr/>
        </p:nvSpPr>
        <p:spPr>
          <a:xfrm>
            <a:off x="689388" y="775424"/>
            <a:ext cx="241444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2400" b="1" dirty="0">
                <a:latin typeface="Candara" panose="020E0502030303020204" pitchFamily="34" charset="0"/>
                <a:cs typeface="Arial" panose="020B0604020202020204" pitchFamily="34" charset="0"/>
              </a:rPr>
              <a:t>7. Refunds Policy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B670244-6CAE-2534-26C4-9982E2A17290}"/>
              </a:ext>
            </a:extLst>
          </p:cNvPr>
          <p:cNvCxnSpPr>
            <a:cxnSpLocks/>
          </p:cNvCxnSpPr>
          <p:nvPr/>
        </p:nvCxnSpPr>
        <p:spPr>
          <a:xfrm flipH="1">
            <a:off x="704613" y="1285258"/>
            <a:ext cx="1064920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743E3D9F-2C87-22E9-4749-3746BA5A7B0C}"/>
              </a:ext>
            </a:extLst>
          </p:cNvPr>
          <p:cNvSpPr/>
          <p:nvPr/>
        </p:nvSpPr>
        <p:spPr>
          <a:xfrm>
            <a:off x="704613" y="225946"/>
            <a:ext cx="2103461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CA" sz="1400" b="1" dirty="0">
                <a:solidFill>
                  <a:srgbClr val="3B64EF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Quality Assurance - IZAM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287278-52FA-7D73-6FE0-ACC8309ADA02}"/>
              </a:ext>
            </a:extLst>
          </p:cNvPr>
          <p:cNvSpPr/>
          <p:nvPr/>
        </p:nvSpPr>
        <p:spPr>
          <a:xfrm>
            <a:off x="10068560" y="0"/>
            <a:ext cx="1285258" cy="1285258"/>
          </a:xfrm>
          <a:prstGeom prst="rect">
            <a:avLst/>
          </a:prstGeom>
          <a:solidFill>
            <a:srgbClr val="3B6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800" dirty="0">
                <a:latin typeface="Candara" panose="020E0502030303020204" pitchFamily="34" charset="0"/>
              </a:rPr>
              <a:t>   </a:t>
            </a:r>
          </a:p>
          <a:p>
            <a:r>
              <a:rPr lang="en-CA" dirty="0">
                <a:latin typeface="Candara" panose="020E0502030303020204" pitchFamily="34" charset="0"/>
              </a:rPr>
              <a:t>  Sales</a:t>
            </a:r>
          </a:p>
          <a:p>
            <a:r>
              <a:rPr lang="en-CA" dirty="0">
                <a:latin typeface="Candara" panose="020E0502030303020204" pitchFamily="34" charset="0"/>
              </a:rPr>
              <a:t>  Polices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9050B7-25BB-C0B9-894D-DB1748A4BD3E}"/>
              </a:ext>
            </a:extLst>
          </p:cNvPr>
          <p:cNvSpPr/>
          <p:nvPr/>
        </p:nvSpPr>
        <p:spPr>
          <a:xfrm>
            <a:off x="689388" y="1470259"/>
            <a:ext cx="7057121" cy="184665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CA" sz="1600" b="1" dirty="0">
                <a:latin typeface="Candara" panose="020E0502030303020204" pitchFamily="34" charset="0"/>
                <a:cs typeface="Arial" panose="020B0604020202020204" pitchFamily="34" charset="0"/>
              </a:rPr>
              <a:t>Customer on yearly plan ( With Or Without Discount )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To get refunded with the rest of his amount Based On </a:t>
            </a:r>
            <a:r>
              <a:rPr lang="en-US" sz="1400" b="1" dirty="0">
                <a:latin typeface="Candara" panose="020E0502030303020204" pitchFamily="34" charset="0"/>
                <a:cs typeface="Arial" panose="020B0604020202020204" pitchFamily="34" charset="0"/>
              </a:rPr>
              <a:t>monthly</a:t>
            </a: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 price </a:t>
            </a:r>
            <a:b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 eq. = ( ( Amount Paid ) – ( Monthly Price * Months Of Consumption ) )</a:t>
            </a:r>
            <a:b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</a:br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Refund to be processed within 2 Working Days No More After that considered as Critical 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  <a:t>TL To be authorized to refund Full Amount in case sever Case / Social media Case </a:t>
            </a:r>
            <a:br>
              <a:rPr lang="en-US" sz="1400" dirty="0">
                <a:latin typeface="Candara" panose="020E0502030303020204" pitchFamily="34" charset="0"/>
                <a:cs typeface="Arial" panose="020B0604020202020204" pitchFamily="34" charset="0"/>
              </a:rPr>
            </a:br>
            <a:endParaRPr lang="en-US" sz="1400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531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1514</Words>
  <Application>Microsoft Office PowerPoint</Application>
  <PresentationFormat>Widescreen</PresentationFormat>
  <Paragraphs>229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Candara</vt:lpstr>
      <vt:lpstr>Slack-Lato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12345</dc:creator>
  <cp:lastModifiedBy>Hazem Al Araby</cp:lastModifiedBy>
  <cp:revision>56</cp:revision>
  <dcterms:created xsi:type="dcterms:W3CDTF">2022-11-21T08:17:28Z</dcterms:created>
  <dcterms:modified xsi:type="dcterms:W3CDTF">2023-03-02T14:52:13Z</dcterms:modified>
</cp:coreProperties>
</file>